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0"/>
  </p:notesMasterIdLst>
  <p:sldIdLst>
    <p:sldId id="256" r:id="rId2"/>
    <p:sldId id="258" r:id="rId3"/>
    <p:sldId id="339" r:id="rId4"/>
    <p:sldId id="295" r:id="rId5"/>
    <p:sldId id="288" r:id="rId6"/>
    <p:sldId id="285" r:id="rId7"/>
    <p:sldId id="286" r:id="rId8"/>
    <p:sldId id="260" r:id="rId9"/>
    <p:sldId id="289" r:id="rId10"/>
    <p:sldId id="261" r:id="rId11"/>
    <p:sldId id="293" r:id="rId12"/>
    <p:sldId id="292" r:id="rId13"/>
    <p:sldId id="290" r:id="rId14"/>
    <p:sldId id="263" r:id="rId15"/>
    <p:sldId id="264" r:id="rId16"/>
    <p:sldId id="309" r:id="rId17"/>
    <p:sldId id="310" r:id="rId18"/>
    <p:sldId id="296" r:id="rId19"/>
    <p:sldId id="303" r:id="rId20"/>
    <p:sldId id="304" r:id="rId21"/>
    <p:sldId id="311" r:id="rId22"/>
    <p:sldId id="302" r:id="rId23"/>
    <p:sldId id="267" r:id="rId24"/>
    <p:sldId id="312" r:id="rId25"/>
    <p:sldId id="313" r:id="rId26"/>
    <p:sldId id="269" r:id="rId27"/>
    <p:sldId id="315" r:id="rId28"/>
    <p:sldId id="316" r:id="rId29"/>
    <p:sldId id="317" r:id="rId30"/>
    <p:sldId id="318" r:id="rId31"/>
    <p:sldId id="338" r:id="rId32"/>
    <p:sldId id="270" r:id="rId33"/>
    <p:sldId id="321" r:id="rId34"/>
    <p:sldId id="340" r:id="rId35"/>
    <p:sldId id="271" r:id="rId36"/>
    <p:sldId id="322" r:id="rId37"/>
    <p:sldId id="324" r:id="rId38"/>
    <p:sldId id="325" r:id="rId39"/>
    <p:sldId id="272" r:id="rId40"/>
    <p:sldId id="326" r:id="rId41"/>
    <p:sldId id="273" r:id="rId42"/>
    <p:sldId id="328" r:id="rId43"/>
    <p:sldId id="329" r:id="rId44"/>
    <p:sldId id="274" r:id="rId45"/>
    <p:sldId id="275" r:id="rId46"/>
    <p:sldId id="330" r:id="rId47"/>
    <p:sldId id="276" r:id="rId48"/>
    <p:sldId id="331" r:id="rId49"/>
    <p:sldId id="277" r:id="rId50"/>
    <p:sldId id="278" r:id="rId51"/>
    <p:sldId id="333" r:id="rId52"/>
    <p:sldId id="279" r:id="rId53"/>
    <p:sldId id="335" r:id="rId54"/>
    <p:sldId id="280" r:id="rId55"/>
    <p:sldId id="336" r:id="rId56"/>
    <p:sldId id="282" r:id="rId57"/>
    <p:sldId id="283" r:id="rId58"/>
    <p:sldId id="337" r:id="rId5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54" end="58"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13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16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9E9D38-F543-4947-8F4C-34402219EDA0}" type="datetimeFigureOut">
              <a:rPr lang="ru-RU" smtClean="0"/>
              <a:t>19.02.2015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FC24EE-8C1C-4FA2-AB52-4776EE5BF6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4278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C24EE-8C1C-4FA2-AB52-4776EE5BF6EC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9828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ED18D-F42D-4EFF-82C9-3F3908354C59}" type="datetime1">
              <a:rPr lang="ru-RU" smtClean="0"/>
              <a:t>19.02.2015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68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C0B12-2720-497B-B6C3-0EA51BDAC19F}" type="datetime1">
              <a:rPr lang="ru-RU" smtClean="0"/>
              <a:t>19.02.2015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3033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1CF39-B931-42B2-BD1C-1A7BB434B83B}" type="datetime1">
              <a:rPr lang="ru-RU" smtClean="0"/>
              <a:t>19.02.2015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3901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C0B16-59C4-43FF-9F22-685EC94CBA03}" type="datetime1">
              <a:rPr lang="ru-RU" smtClean="0"/>
              <a:t>19.02.2015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9518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98FEA-1760-4F68-8F41-549B6E170C83}" type="datetime1">
              <a:rPr lang="ru-RU" smtClean="0"/>
              <a:t>19.02.2015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645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CDFE1-C04E-4B94-8CD9-477A28B8A61F}" type="datetime1">
              <a:rPr lang="ru-RU" smtClean="0"/>
              <a:t>19.02.2015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0787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D43AE-CD65-405F-8C21-153859451990}" type="datetime1">
              <a:rPr lang="ru-RU" smtClean="0"/>
              <a:t>19.02.2015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8321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9C128-5F31-4DBC-9FAB-2525C4CCED99}" type="datetime1">
              <a:rPr lang="ru-RU" smtClean="0"/>
              <a:t>19.02.2015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1546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797ED-23BD-47EA-8C32-0FA0F82D739D}" type="datetime1">
              <a:rPr lang="ru-RU" smtClean="0"/>
              <a:t>19.02.2015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2748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EB5D9-5B4D-4912-A58D-7803BC8C7B9B}" type="datetime1">
              <a:rPr lang="ru-RU" smtClean="0"/>
              <a:t>19.02.2015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1009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3FEB6-F163-4C46-B6CB-9B446879D4F5}" type="datetime1">
              <a:rPr lang="ru-RU" smtClean="0"/>
              <a:t>19.02.2015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8597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8C635-A0E9-4C4E-A1E5-0FD73A4DDF65}" type="datetime1">
              <a:rPr lang="ru-RU" smtClean="0"/>
              <a:t>19.02.2015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964E02-546A-4B44-9846-98B984EF89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2148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file:///F:\&#1052;&#1054;&#1048;%20&#1044;&#1054;&#1050;&#1059;&#1052;&#1045;&#1053;&#1058;&#1067;\&#1044;&#1086;&#1084;%20&#1091;&#1095;&#1077;&#1085;&#1099;&#1093;\&#1052;&#1072;&#1090;&#1086;&#1090;\09_2','31.04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file:///F:\&#1052;&#1054;&#1048;%20&#1044;&#1054;&#1050;&#1059;&#1052;&#1045;&#1053;&#1058;&#1067;\&#1044;&#1086;&#1084;%20&#1091;&#1095;&#1077;&#1085;&#1099;&#1093;\&#1052;&#1072;&#1090;&#1086;&#1090;\09_2','31.05" TargetMode="Externa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file:///F:\&#1052;&#1054;&#1048;%20&#1044;&#1054;&#1050;&#1059;&#1052;&#1045;&#1053;&#1058;&#1067;\&#1044;&#1086;&#1084;%20&#1091;&#1095;&#1077;&#1085;&#1099;&#1093;\&#1052;&#1072;&#1090;&#1086;&#1090;\09_2','31.07" TargetMode="External"/><Relationship Id="rId2" Type="http://schemas.openxmlformats.org/officeDocument/2006/relationships/hyperlink" Target="file:///F:\&#1052;&#1054;&#1048;%20&#1044;&#1054;&#1050;&#1059;&#1052;&#1045;&#1053;&#1058;&#1067;\&#1044;&#1086;&#1084;%20&#1091;&#1095;&#1077;&#1085;&#1099;&#1093;\&#1052;&#1072;&#1090;&#1086;&#1090;\09_2','31.06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hyperlink" Target="file:///F:\&#1052;&#1054;&#1048;%20&#1044;&#1054;&#1050;&#1059;&#1052;&#1045;&#1053;&#1058;&#1067;\&#1044;&#1086;&#1084;%20&#1091;&#1095;&#1077;&#1085;&#1099;&#1093;\&#1052;&#1072;&#1090;&#1086;&#1090;\09_2','31.09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file:///F:\&#1052;&#1054;&#1048;%20&#1044;&#1054;&#1050;&#1059;&#1052;&#1045;&#1053;&#1058;&#1067;\&#1044;&#1086;&#1084;%20&#1091;&#1095;&#1077;&#1085;&#1099;&#1093;\&#1052;&#1072;&#1090;&#1086;&#1090;\09_2','31.10" TargetMode="Externa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file:///F:\&#1052;&#1054;&#1048;%20&#1044;&#1054;&#1050;&#1059;&#1052;&#1045;&#1053;&#1058;&#1067;\&#1044;&#1086;&#1084;%20&#1091;&#1095;&#1077;&#1085;&#1099;&#1093;\&#1052;&#1072;&#1090;&#1086;&#1090;\09_2','31.11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3.png"/><Relationship Id="rId4" Type="http://schemas.openxmlformats.org/officeDocument/2006/relationships/hyperlink" Target="file:///F:\&#1052;&#1054;&#1048;%20&#1044;&#1054;&#1050;&#1059;&#1052;&#1045;&#1053;&#1058;&#1067;\&#1044;&#1086;&#1084;%20&#1091;&#1095;&#1077;&#1085;&#1099;&#1093;\&#1052;&#1072;&#1090;&#1086;&#1090;\09_2','31.12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file:///F:\&#1052;&#1054;&#1048;%20&#1044;&#1054;&#1050;&#1059;&#1052;&#1045;&#1053;&#1058;&#1067;\&#1044;&#1086;&#1084;%20&#1091;&#1095;&#1077;&#1085;&#1099;&#1093;\&#1052;&#1072;&#1090;&#1086;&#1090;\09_2','31.13" TargetMode="Externa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file:///F:\&#1052;&#1054;&#1048;%20&#1044;&#1054;&#1050;&#1059;&#1052;&#1045;&#1053;&#1058;&#1067;\&#1044;&#1086;&#1084;%20&#1091;&#1095;&#1077;&#1085;&#1099;&#1093;\&#1052;&#1072;&#1090;&#1086;&#1090;\09_2','31.16" TargetMode="External"/><Relationship Id="rId2" Type="http://schemas.openxmlformats.org/officeDocument/2006/relationships/hyperlink" Target="file:///F:\&#1052;&#1054;&#1048;%20&#1044;&#1054;&#1050;&#1059;&#1052;&#1045;&#1053;&#1058;&#1067;\&#1044;&#1086;&#1084;%20&#1091;&#1095;&#1077;&#1085;&#1099;&#1093;\&#1052;&#1072;&#1090;&#1086;&#1090;\09_2','31.14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file:///F:\&#1052;&#1054;&#1048;%20&#1044;&#1054;&#1050;&#1059;&#1052;&#1045;&#1053;&#1058;&#1067;\&#1044;&#1086;&#1084;%20&#1091;&#1095;&#1077;&#1085;&#1099;&#1093;\&#1052;&#1072;&#1090;&#1086;&#1090;\09_2','31.18" TargetMode="Externa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file:///F:\&#1052;&#1054;&#1048;%20&#1044;&#1054;&#1050;&#1059;&#1052;&#1045;&#1053;&#1058;&#1067;\&#1044;&#1086;&#1084;%20&#1091;&#1095;&#1077;&#1085;&#1099;&#1093;\&#1052;&#1072;&#1090;&#1086;&#1090;\09_2','31.33" TargetMode="External"/><Relationship Id="rId2" Type="http://schemas.openxmlformats.org/officeDocument/2006/relationships/hyperlink" Target="file:///F:\&#1052;&#1054;&#1048;%20&#1044;&#1054;&#1050;&#1059;&#1052;&#1045;&#1053;&#1058;&#1067;\&#1044;&#1086;&#1084;%20&#1091;&#1095;&#1077;&#1085;&#1099;&#1093;\&#1052;&#1072;&#1090;&#1086;&#1090;\09_2','31.32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hyperlink" Target="file:///F:\&#1052;&#1054;&#1048;%20&#1044;&#1054;&#1050;&#1059;&#1052;&#1045;&#1053;&#1058;&#1067;\&#1044;&#1086;&#1084;%20&#1091;&#1095;&#1077;&#1085;&#1099;&#1093;\&#1052;&#1072;&#1090;&#1086;&#1090;\09_2','31.35" TargetMode="External"/><Relationship Id="rId4" Type="http://schemas.openxmlformats.org/officeDocument/2006/relationships/hyperlink" Target="file:///F:\&#1052;&#1054;&#1048;%20&#1044;&#1054;&#1050;&#1059;&#1052;&#1045;&#1053;&#1058;&#1067;\&#1044;&#1086;&#1084;%20&#1091;&#1095;&#1077;&#1085;&#1099;&#1093;\&#1052;&#1072;&#1090;&#1086;&#1090;\09_2','31.34" TargetMode="Externa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file:///F:\&#1052;&#1054;&#1048;%20&#1044;&#1054;&#1050;&#1059;&#1052;&#1045;&#1053;&#1058;&#1067;\&#1044;&#1086;&#1084;%20&#1091;&#1095;&#1077;&#1085;&#1099;&#1093;\&#1052;&#1072;&#1090;&#1086;&#1090;\09_3','32.05" TargetMode="Externa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file:///F:\&#1052;&#1054;&#1048;%20&#1044;&#1054;&#1050;&#1059;&#1052;&#1045;&#1053;&#1058;&#1067;\&#1044;&#1086;&#1084;%20&#1091;&#1095;&#1077;&#1085;&#1099;&#1093;\&#1052;&#1072;&#1090;&#1086;&#1090;\09_3','32.06" TargetMode="Externa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hyperlink" Target="file:///F:\&#1052;&#1054;&#1048;%20&#1044;&#1054;&#1050;&#1059;&#1052;&#1045;&#1053;&#1058;&#1067;\&#1044;&#1086;&#1084;%20&#1091;&#1095;&#1077;&#1085;&#1099;&#1093;\&#1052;&#1072;&#1090;&#1086;&#1090;\09_3','32.08" TargetMode="External"/><Relationship Id="rId7" Type="http://schemas.openxmlformats.org/officeDocument/2006/relationships/hyperlink" Target="file:///F:\&#1052;&#1054;&#1048;%20&#1044;&#1054;&#1050;&#1059;&#1052;&#1045;&#1053;&#1058;&#1067;\&#1044;&#1086;&#1084;%20&#1091;&#1095;&#1077;&#1085;&#1099;&#1093;\&#1052;&#1072;&#1090;&#1086;&#1090;\09_3','32.15" TargetMode="External"/><Relationship Id="rId2" Type="http://schemas.openxmlformats.org/officeDocument/2006/relationships/hyperlink" Target="file:///F:\&#1052;&#1054;&#1048;%20&#1044;&#1054;&#1050;&#1059;&#1052;&#1045;&#1053;&#1058;&#1067;\&#1044;&#1086;&#1084;%20&#1091;&#1095;&#1077;&#1085;&#1099;&#1093;\&#1052;&#1072;&#1090;&#1086;&#1090;\09_3','32.0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file:///F:\&#1052;&#1054;&#1048;%20&#1044;&#1054;&#1050;&#1059;&#1052;&#1045;&#1053;&#1058;&#1067;\&#1044;&#1086;&#1084;%20&#1091;&#1095;&#1077;&#1085;&#1099;&#1093;\&#1052;&#1072;&#1090;&#1086;&#1090;\09_3','32.14" TargetMode="External"/><Relationship Id="rId5" Type="http://schemas.openxmlformats.org/officeDocument/2006/relationships/hyperlink" Target="file:///F:\&#1052;&#1054;&#1048;%20&#1044;&#1054;&#1050;&#1059;&#1052;&#1045;&#1053;&#1058;&#1067;\&#1044;&#1086;&#1084;%20&#1091;&#1095;&#1077;&#1085;&#1099;&#1093;\&#1052;&#1072;&#1090;&#1086;&#1090;\09_3','32.10" TargetMode="External"/><Relationship Id="rId4" Type="http://schemas.openxmlformats.org/officeDocument/2006/relationships/hyperlink" Target="file:///F:\&#1052;&#1054;&#1048;%20&#1044;&#1054;&#1050;&#1059;&#1052;&#1045;&#1053;&#1058;&#1067;\&#1044;&#1086;&#1084;%20&#1091;&#1095;&#1077;&#1085;&#1099;&#1093;\&#1052;&#1072;&#1090;&#1086;&#1090;\09_3','32.09" TargetMode="Externa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file:///F:\&#1052;&#1054;&#1048;%20&#1044;&#1054;&#1050;&#1059;&#1052;&#1045;&#1053;&#1058;&#1067;\&#1044;&#1086;&#1084;%20&#1091;&#1095;&#1077;&#1085;&#1099;&#1093;\&#1052;&#1072;&#1090;&#1086;&#1090;\09_3','32.17" TargetMode="External"/><Relationship Id="rId2" Type="http://schemas.openxmlformats.org/officeDocument/2006/relationships/hyperlink" Target="file:///F:\&#1052;&#1054;&#1048;%20&#1044;&#1054;&#1050;&#1059;&#1052;&#1045;&#1053;&#1058;&#1067;\&#1044;&#1086;&#1084;%20&#1091;&#1095;&#1077;&#1085;&#1099;&#1093;\&#1052;&#1072;&#1090;&#1086;&#1090;\09_3','32.16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hyperlink" Target="file:///F:\&#1052;&#1054;&#1048;%20&#1044;&#1054;&#1050;&#1059;&#1052;&#1045;&#1053;&#1058;&#1067;\&#1044;&#1086;&#1084;%20&#1091;&#1095;&#1077;&#1085;&#1099;&#1093;\&#1052;&#1072;&#1090;&#1086;&#1090;\09_3','32.19" TargetMode="External"/><Relationship Id="rId4" Type="http://schemas.openxmlformats.org/officeDocument/2006/relationships/hyperlink" Target="file:///F:\&#1052;&#1054;&#1048;%20&#1044;&#1054;&#1050;&#1059;&#1052;&#1045;&#1053;&#1058;&#1067;\&#1044;&#1086;&#1084;%20&#1091;&#1095;&#1077;&#1085;&#1099;&#1093;\&#1052;&#1072;&#1090;&#1086;&#1090;\09_3','32.18" TargetMode="Externa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file:///F:\&#1052;&#1054;&#1048;%20&#1044;&#1054;&#1050;&#1059;&#1052;&#1045;&#1053;&#1058;&#1067;\&#1044;&#1086;&#1084;%20&#1091;&#1095;&#1077;&#1085;&#1099;&#1093;\&#1052;&#1072;&#1090;&#1086;&#1090;\09_3','32.20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hyperlink" Target="file:///F:\&#1052;&#1054;&#1048;%20&#1044;&#1054;&#1050;&#1059;&#1052;&#1045;&#1053;&#1058;&#1067;\&#1044;&#1086;&#1084;%20&#1091;&#1095;&#1077;&#1085;&#1099;&#1093;\&#1052;&#1072;&#1090;&#1086;&#1090;\09_3','32.24" TargetMode="Externa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r.mtdata.ru/c500x500/u19/photo90CD/20138846255-0/original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9552" y="1698625"/>
            <a:ext cx="3604895" cy="346075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2232441" y="620688"/>
            <a:ext cx="46800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  <a:latin typeface="Franklin Gothic Demi" panose="020B0703020102020204" pitchFamily="34" charset="0"/>
              </a:rPr>
              <a:t>Колена Израиля</a:t>
            </a:r>
            <a:r>
              <a:rPr lang="he-IL" sz="3200" dirty="0" smtClean="0">
                <a:solidFill>
                  <a:prstClr val="black"/>
                </a:solidFill>
                <a:latin typeface="Franklin Gothic Demi" panose="020B0703020102020204" pitchFamily="34" charset="0"/>
              </a:rPr>
              <a:t>- </a:t>
            </a:r>
            <a:r>
              <a:rPr lang="ru-RU" sz="3200" dirty="0" smtClean="0">
                <a:solidFill>
                  <a:prstClr val="black"/>
                </a:solidFill>
                <a:latin typeface="Franklin Gothic Demi" panose="020B0703020102020204" pitchFamily="34" charset="0"/>
              </a:rPr>
              <a:t> </a:t>
            </a:r>
            <a:r>
              <a:rPr lang="he-IL" sz="3200" b="1" dirty="0" smtClean="0"/>
              <a:t>הַמַּטּוֹת</a:t>
            </a:r>
            <a:endParaRPr lang="ru-RU" sz="32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286473" y="544522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812360" y="543743"/>
            <a:ext cx="6415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dirty="0" smtClean="0">
                <a:solidFill>
                  <a:prstClr val="black"/>
                </a:solidFill>
                <a:latin typeface="Franklin Gothic Demi" panose="020B0703020102020204" pitchFamily="34" charset="0"/>
              </a:rPr>
              <a:t>בס"ד</a:t>
            </a:r>
            <a:endParaRPr lang="ru-RU" dirty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6237312"/>
            <a:ext cx="317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1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131840" y="1205463"/>
            <a:ext cx="281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  <a:latin typeface="Franklin Gothic Demi" panose="020B0703020102020204" pitchFamily="34" charset="0"/>
              </a:rPr>
              <a:t>(</a:t>
            </a:r>
            <a:r>
              <a:rPr lang="ru-RU" dirty="0" err="1" smtClean="0">
                <a:solidFill>
                  <a:prstClr val="black"/>
                </a:solidFill>
                <a:latin typeface="Franklin Gothic Demi" panose="020B0703020102020204" pitchFamily="34" charset="0"/>
              </a:rPr>
              <a:t>Бемитбар</a:t>
            </a:r>
            <a:r>
              <a:rPr lang="ru-RU" dirty="0">
                <a:solidFill>
                  <a:prstClr val="black"/>
                </a:solidFill>
                <a:latin typeface="Franklin Gothic Demi" panose="020B0703020102020204" pitchFamily="34" charset="0"/>
              </a:rPr>
              <a:t>. </a:t>
            </a:r>
            <a:r>
              <a:rPr lang="ru-RU" dirty="0" err="1">
                <a:solidFill>
                  <a:prstClr val="black"/>
                </a:solidFill>
                <a:latin typeface="Franklin Gothic Demi" panose="020B0703020102020204" pitchFamily="34" charset="0"/>
              </a:rPr>
              <a:t>Матот</a:t>
            </a:r>
            <a:r>
              <a:rPr lang="ru-RU" dirty="0" smtClean="0">
                <a:solidFill>
                  <a:prstClr val="black"/>
                </a:solidFill>
                <a:latin typeface="Franklin Gothic Demi" panose="020B0703020102020204" pitchFamily="34" charset="0"/>
              </a:rPr>
              <a:t>. 30-32)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0269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58003" y="1700808"/>
            <a:ext cx="42484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>
                <a:solidFill>
                  <a:prstClr val="black"/>
                </a:solidFill>
                <a:latin typeface="Times New Roman"/>
                <a:ea typeface="Times New Roman"/>
              </a:rPr>
              <a:t>Часть 1.</a:t>
            </a:r>
          </a:p>
          <a:p>
            <a:pPr lvl="0"/>
            <a:r>
              <a:rPr lang="ru-RU" dirty="0" smtClean="0">
                <a:solidFill>
                  <a:prstClr val="black"/>
                </a:solidFill>
                <a:latin typeface="Times New Roman"/>
                <a:ea typeface="Times New Roman"/>
              </a:rPr>
              <a:t>Не </a:t>
            </a:r>
            <a:r>
              <a:rPr lang="ru-RU" dirty="0" err="1">
                <a:solidFill>
                  <a:prstClr val="black"/>
                </a:solidFill>
                <a:latin typeface="Times New Roman"/>
                <a:ea typeface="Times New Roman"/>
              </a:rPr>
              <a:t>молвя</a:t>
            </a:r>
            <a:r>
              <a:rPr lang="ru-RU" dirty="0">
                <a:solidFill>
                  <a:prstClr val="black"/>
                </a:solidFill>
                <a:latin typeface="Times New Roman"/>
                <a:ea typeface="Times New Roman"/>
              </a:rPr>
              <a:t>, крепись, а </a:t>
            </a:r>
            <a:r>
              <a:rPr lang="ru-RU" dirty="0" err="1">
                <a:solidFill>
                  <a:prstClr val="black"/>
                </a:solidFill>
                <a:latin typeface="Times New Roman"/>
                <a:ea typeface="Times New Roman"/>
              </a:rPr>
              <a:t>молвя</a:t>
            </a:r>
            <a:r>
              <a:rPr lang="ru-RU" dirty="0">
                <a:solidFill>
                  <a:prstClr val="black"/>
                </a:solidFill>
                <a:latin typeface="Times New Roman"/>
                <a:ea typeface="Times New Roman"/>
              </a:rPr>
              <a:t>, держись! (</a:t>
            </a:r>
            <a:r>
              <a:rPr lang="ru-RU" dirty="0" err="1">
                <a:solidFill>
                  <a:prstClr val="black"/>
                </a:solidFill>
                <a:latin typeface="Times New Roman"/>
                <a:ea typeface="Times New Roman"/>
              </a:rPr>
              <a:t>В.И.Даль</a:t>
            </a:r>
            <a:r>
              <a:rPr lang="ru-RU" dirty="0">
                <a:solidFill>
                  <a:prstClr val="black"/>
                </a:solidFill>
                <a:latin typeface="Times New Roman"/>
                <a:ea typeface="Times New Roman"/>
              </a:rPr>
              <a:t>) 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80728"/>
            <a:ext cx="3024336" cy="5023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3734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0" y="1556792"/>
            <a:ext cx="3888432" cy="2201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solidFill>
                  <a:prstClr val="black"/>
                </a:solidFill>
                <a:ea typeface="Calibri"/>
                <a:cs typeface="Arial"/>
              </a:rPr>
              <a:t>          </a:t>
            </a:r>
            <a:r>
              <a:rPr lang="ru-RU" b="1" dirty="0" smtClean="0">
                <a:solidFill>
                  <a:prstClr val="black"/>
                </a:solidFill>
                <a:ea typeface="Calibri"/>
                <a:cs typeface="Arial"/>
              </a:rPr>
              <a:t>От еврейских мудрецов</a:t>
            </a:r>
          </a:p>
          <a:p>
            <a:pPr algn="ctr"/>
            <a:r>
              <a:rPr lang="ru-RU" dirty="0">
                <a:solidFill>
                  <a:prstClr val="black"/>
                </a:solidFill>
              </a:rPr>
              <a:t>«Когда даешь обет Богу, </a:t>
            </a:r>
            <a:r>
              <a:rPr lang="ru-RU" dirty="0" smtClean="0">
                <a:solidFill>
                  <a:prstClr val="black"/>
                </a:solidFill>
              </a:rPr>
              <a:t>                                   то </a:t>
            </a:r>
            <a:r>
              <a:rPr lang="ru-RU" dirty="0">
                <a:solidFill>
                  <a:prstClr val="black"/>
                </a:solidFill>
              </a:rPr>
              <a:t>не </a:t>
            </a:r>
            <a:r>
              <a:rPr lang="ru-RU" dirty="0" smtClean="0">
                <a:solidFill>
                  <a:prstClr val="black"/>
                </a:solidFill>
              </a:rPr>
              <a:t>медли </a:t>
            </a:r>
            <a:r>
              <a:rPr lang="ru-RU" dirty="0">
                <a:solidFill>
                  <a:prstClr val="black"/>
                </a:solidFill>
              </a:rPr>
              <a:t>с его исполнением</a:t>
            </a:r>
            <a:r>
              <a:rPr lang="ru-RU" dirty="0" smtClean="0">
                <a:solidFill>
                  <a:prstClr val="black"/>
                </a:solidFill>
              </a:rPr>
              <a:t>,               ибо </a:t>
            </a:r>
            <a:r>
              <a:rPr lang="ru-RU" dirty="0">
                <a:solidFill>
                  <a:prstClr val="black"/>
                </a:solidFill>
              </a:rPr>
              <a:t>не благоволит Он </a:t>
            </a:r>
            <a:r>
              <a:rPr lang="ru-RU" dirty="0" smtClean="0">
                <a:solidFill>
                  <a:prstClr val="black"/>
                </a:solidFill>
              </a:rPr>
              <a:t>глупцам</a:t>
            </a:r>
            <a:r>
              <a:rPr lang="ru-RU" dirty="0">
                <a:solidFill>
                  <a:prstClr val="black"/>
                </a:solidFill>
              </a:rPr>
              <a:t>. </a:t>
            </a:r>
            <a:endParaRPr lang="ru-RU" dirty="0" smtClean="0">
              <a:solidFill>
                <a:prstClr val="black"/>
              </a:solidFill>
            </a:endParaRPr>
          </a:p>
          <a:p>
            <a:pPr algn="ctr"/>
            <a:r>
              <a:rPr lang="ru-RU" dirty="0" smtClean="0">
                <a:solidFill>
                  <a:prstClr val="black"/>
                </a:solidFill>
              </a:rPr>
              <a:t>Лучше </a:t>
            </a:r>
            <a:r>
              <a:rPr lang="ru-RU" dirty="0">
                <a:solidFill>
                  <a:prstClr val="black"/>
                </a:solidFill>
              </a:rPr>
              <a:t>обета не давать, </a:t>
            </a:r>
            <a:r>
              <a:rPr lang="ru-RU" dirty="0" smtClean="0">
                <a:solidFill>
                  <a:prstClr val="black"/>
                </a:solidFill>
              </a:rPr>
              <a:t>                                  чем </a:t>
            </a:r>
            <a:r>
              <a:rPr lang="ru-RU" dirty="0">
                <a:solidFill>
                  <a:prstClr val="black"/>
                </a:solidFill>
              </a:rPr>
              <a:t>дать и  не исполнить» </a:t>
            </a:r>
            <a:endParaRPr lang="ru-RU" dirty="0" smtClean="0">
              <a:solidFill>
                <a:prstClr val="black"/>
              </a:solidFill>
            </a:endParaRPr>
          </a:p>
          <a:p>
            <a:pPr algn="ctr"/>
            <a:r>
              <a:rPr lang="ru-RU" dirty="0" smtClean="0">
                <a:solidFill>
                  <a:prstClr val="black"/>
                </a:solidFill>
              </a:rPr>
              <a:t>(</a:t>
            </a:r>
            <a:r>
              <a:rPr lang="ru-RU" dirty="0" err="1">
                <a:solidFill>
                  <a:prstClr val="black"/>
                </a:solidFill>
              </a:rPr>
              <a:t>Коэлет</a:t>
            </a:r>
            <a:r>
              <a:rPr lang="ru-RU" dirty="0">
                <a:solidFill>
                  <a:prstClr val="black"/>
                </a:solidFill>
              </a:rPr>
              <a:t>/</a:t>
            </a:r>
            <a:r>
              <a:rPr lang="ru-RU" dirty="0" err="1">
                <a:solidFill>
                  <a:prstClr val="black"/>
                </a:solidFill>
              </a:rPr>
              <a:t>Эклезиаст</a:t>
            </a:r>
            <a:r>
              <a:rPr lang="ru-RU" dirty="0">
                <a:solidFill>
                  <a:prstClr val="black"/>
                </a:solidFill>
              </a:rPr>
              <a:t>, 5:3–4).</a:t>
            </a: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628800"/>
            <a:ext cx="3203967" cy="2879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7933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5000">
        <p:fade/>
      </p:transition>
    </mc:Choice>
    <mc:Fallback xmlns="">
      <p:transition spd="med" advClick="0"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" presetClass="entr" presetSubtype="9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000"/>
                            </p:stCondLst>
                            <p:childTnLst>
                              <p:par>
                                <p:cTn id="19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uiExpand="1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58003" y="1700808"/>
            <a:ext cx="400242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Тора </a:t>
            </a:r>
          </a:p>
          <a:p>
            <a:pPr algn="ctr"/>
            <a:r>
              <a:rPr lang="ru-RU" dirty="0" smtClean="0"/>
              <a:t>/</a:t>
            </a:r>
            <a:r>
              <a:rPr lang="ru-RU" dirty="0" smtClean="0">
                <a:solidFill>
                  <a:srgbClr val="0070C0"/>
                </a:solidFill>
              </a:rPr>
              <a:t>30.2</a:t>
            </a:r>
            <a:r>
              <a:rPr lang="ru-RU" dirty="0" smtClean="0"/>
              <a:t>/ ГОВОРИЛ МОШЕ                                                ГЛАВАМ КОЛЕН СЫНОВ ИЗРАИЛЯ ТАК:             "ВОТ ЧТО ПОВЕЛЕЛ БОГ: </a:t>
            </a:r>
          </a:p>
          <a:p>
            <a:pPr algn="ctr"/>
            <a:r>
              <a:rPr lang="ru-RU" dirty="0" smtClean="0"/>
              <a:t>/</a:t>
            </a:r>
            <a:r>
              <a:rPr lang="ru-RU" dirty="0" smtClean="0">
                <a:solidFill>
                  <a:srgbClr val="0070C0"/>
                </a:solidFill>
              </a:rPr>
              <a:t>3</a:t>
            </a:r>
            <a:r>
              <a:rPr lang="ru-RU" dirty="0" smtClean="0"/>
              <a:t>/ ЕСЛИ ЧЕЛОВЕК ДАСТ ОБЕТ БОГУ     ИЛИ ПОКЛЯНЕТСЯ КЛЯТВОЙ,                   ПРИНЯВ ЗАПРЕТ НА СЕБЯ, </a:t>
            </a:r>
          </a:p>
          <a:p>
            <a:pPr algn="ctr"/>
            <a:r>
              <a:rPr lang="ru-RU" dirty="0" smtClean="0"/>
              <a:t>ТО НЕ ДОЛЖЕН ОН                                  НАРУШАТЬ СЛОВА СВОЕГО, </a:t>
            </a:r>
          </a:p>
          <a:p>
            <a:pPr algn="ctr"/>
            <a:r>
              <a:rPr lang="ru-RU" dirty="0" smtClean="0"/>
              <a:t>ВСЁ, ЧТО ОН СКАЗАЛ,                                   ДОЛЖЕН ОН ИСПОЛНИТЬ.</a:t>
            </a:r>
            <a:endParaRPr lang="en-US" dirty="0" smtClean="0"/>
          </a:p>
        </p:txBody>
      </p:sp>
      <p:pic>
        <p:nvPicPr>
          <p:cNvPr id="14342" name="Picture 6" descr="http://www.lechaim.ru/ARHIV/231/tabel.files/image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363" y="1196752"/>
            <a:ext cx="3124200" cy="410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8176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0">
        <p:fade/>
      </p:transition>
    </mc:Choice>
    <mc:Fallback xmlns="">
      <p:transition spd="med" advClick="0" advTm="4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4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4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10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4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4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4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4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8463" y="1916832"/>
            <a:ext cx="42484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Отсебятина</a:t>
            </a:r>
          </a:p>
          <a:p>
            <a:pPr algn="ctr"/>
            <a:r>
              <a:rPr lang="ru-RU" i="1" dirty="0" smtClean="0"/>
              <a:t>По мне так брать на себя </a:t>
            </a:r>
          </a:p>
          <a:p>
            <a:pPr algn="ctr"/>
            <a:r>
              <a:rPr lang="ru-RU" i="1" dirty="0" smtClean="0"/>
              <a:t>дополнительные обязательства </a:t>
            </a:r>
          </a:p>
          <a:p>
            <a:pPr algn="ctr"/>
            <a:r>
              <a:rPr lang="ru-RU" i="1" dirty="0" smtClean="0"/>
              <a:t>– это гордыня. </a:t>
            </a:r>
          </a:p>
          <a:p>
            <a:pPr algn="ctr"/>
            <a:r>
              <a:rPr lang="ru-RU" i="1" dirty="0" smtClean="0"/>
              <a:t>Исполни то, что Господь повелел </a:t>
            </a:r>
          </a:p>
          <a:p>
            <a:pPr algn="ctr"/>
            <a:r>
              <a:rPr lang="ru-RU" i="1" dirty="0" smtClean="0"/>
              <a:t>– и </a:t>
            </a:r>
            <a:r>
              <a:rPr lang="ru-RU" i="1" dirty="0" err="1" smtClean="0"/>
              <a:t>даейха</a:t>
            </a:r>
            <a:r>
              <a:rPr lang="ru-RU" i="1" dirty="0" smtClean="0"/>
              <a:t>! </a:t>
            </a:r>
            <a:endParaRPr lang="ru-RU" i="1" dirty="0"/>
          </a:p>
        </p:txBody>
      </p:sp>
      <p:pic>
        <p:nvPicPr>
          <p:cNvPr id="4" name="Рисунок 3" descr="http://r.mtdata.ru/c500x500/u19/photo90CD/20138846255-0/original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836712"/>
            <a:ext cx="3604895" cy="34607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9449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5000">
        <p:fade/>
      </p:transition>
    </mc:Choice>
    <mc:Fallback xmlns="">
      <p:transition spd="med" advClick="0" advTm="3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50717" y="980728"/>
            <a:ext cx="424847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Отсебятина</a:t>
            </a:r>
          </a:p>
          <a:p>
            <a:r>
              <a:rPr lang="ru-RU" i="1" dirty="0" smtClean="0"/>
              <a:t>Я поклялся – коль </a:t>
            </a:r>
            <a:r>
              <a:rPr lang="en-US" i="1" dirty="0" smtClean="0"/>
              <a:t>h</a:t>
            </a:r>
            <a:r>
              <a:rPr lang="ru-RU" i="1" dirty="0" err="1" smtClean="0"/>
              <a:t>аковод</a:t>
            </a:r>
            <a:r>
              <a:rPr lang="ru-RU" i="1" dirty="0" smtClean="0"/>
              <a:t> ли. </a:t>
            </a:r>
          </a:p>
          <a:p>
            <a:r>
              <a:rPr lang="ru-RU" i="1" dirty="0" smtClean="0"/>
              <a:t>Исполняю обещанное день, </a:t>
            </a:r>
          </a:p>
          <a:p>
            <a:r>
              <a:rPr lang="ru-RU" i="1" dirty="0" smtClean="0"/>
              <a:t>исполняю два дня, исполняю неделю.</a:t>
            </a:r>
          </a:p>
          <a:p>
            <a:r>
              <a:rPr lang="ru-RU" i="1" dirty="0" smtClean="0"/>
              <a:t>Вижу – переоценил свои возможности. </a:t>
            </a:r>
          </a:p>
          <a:p>
            <a:r>
              <a:rPr lang="ru-RU" i="1" dirty="0" smtClean="0"/>
              <a:t>А пути для отступления нет!  </a:t>
            </a:r>
          </a:p>
          <a:p>
            <a:r>
              <a:rPr lang="ru-RU" i="1" dirty="0" smtClean="0"/>
              <a:t>Т.е. путь есть – прийти к трём </a:t>
            </a:r>
            <a:r>
              <a:rPr lang="ru-RU" i="1" dirty="0" err="1" smtClean="0"/>
              <a:t>равам</a:t>
            </a:r>
            <a:r>
              <a:rPr lang="ru-RU" i="1" dirty="0" smtClean="0"/>
              <a:t> </a:t>
            </a:r>
          </a:p>
          <a:p>
            <a:r>
              <a:rPr lang="ru-RU" i="1" dirty="0" smtClean="0"/>
              <a:t>и испросить у них благословение </a:t>
            </a:r>
          </a:p>
          <a:p>
            <a:r>
              <a:rPr lang="ru-RU" i="1" dirty="0" smtClean="0"/>
              <a:t>на отказ от обета. </a:t>
            </a:r>
          </a:p>
          <a:p>
            <a:r>
              <a:rPr lang="ru-RU" i="1" dirty="0" smtClean="0"/>
              <a:t>Очень сомневаюсь я, что легко получу </a:t>
            </a:r>
          </a:p>
          <a:p>
            <a:r>
              <a:rPr lang="ru-RU" i="1" dirty="0" smtClean="0"/>
              <a:t>такое благословение. </a:t>
            </a:r>
          </a:p>
          <a:p>
            <a:r>
              <a:rPr lang="ru-RU" i="1" dirty="0" smtClean="0"/>
              <a:t>И они не поторопятся </a:t>
            </a:r>
          </a:p>
          <a:p>
            <a:r>
              <a:rPr lang="ru-RU" i="1" dirty="0" smtClean="0"/>
              <a:t>благословить меня. </a:t>
            </a:r>
            <a:r>
              <a:rPr lang="ru-RU" i="1" dirty="0"/>
              <a:t>	</a:t>
            </a:r>
          </a:p>
        </p:txBody>
      </p:sp>
      <p:pic>
        <p:nvPicPr>
          <p:cNvPr id="4" name="Рисунок 3" descr="http://r.mtdata.ru/c500x500/u19/photo90CD/20138846255-0/original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836712"/>
            <a:ext cx="3604895" cy="346075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1619672" y="5013176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>
                <a:solidFill>
                  <a:prstClr val="black"/>
                </a:solidFill>
              </a:rPr>
              <a:t>Известен случай, когда во времена </a:t>
            </a:r>
            <a:r>
              <a:rPr lang="ru-RU" i="1" dirty="0" smtClean="0">
                <a:solidFill>
                  <a:prstClr val="black"/>
                </a:solidFill>
              </a:rPr>
              <a:t>царя</a:t>
            </a:r>
          </a:p>
          <a:p>
            <a:r>
              <a:rPr lang="ru-RU" i="1" dirty="0" smtClean="0">
                <a:solidFill>
                  <a:prstClr val="black"/>
                </a:solidFill>
              </a:rPr>
              <a:t> </a:t>
            </a:r>
            <a:r>
              <a:rPr lang="ru-RU" i="1" dirty="0" err="1">
                <a:solidFill>
                  <a:prstClr val="black"/>
                </a:solidFill>
              </a:rPr>
              <a:t>Циткия</a:t>
            </a:r>
            <a:r>
              <a:rPr lang="en-US" i="1" dirty="0">
                <a:solidFill>
                  <a:prstClr val="black"/>
                </a:solidFill>
              </a:rPr>
              <a:t>h</a:t>
            </a:r>
            <a:r>
              <a:rPr lang="ru-RU" i="1" dirty="0">
                <a:solidFill>
                  <a:prstClr val="black"/>
                </a:solidFill>
              </a:rPr>
              <a:t>у весь </a:t>
            </a:r>
            <a:r>
              <a:rPr lang="ru-RU" i="1" dirty="0" err="1">
                <a:solidFill>
                  <a:prstClr val="black"/>
                </a:solidFill>
              </a:rPr>
              <a:t>Санхедрин</a:t>
            </a:r>
            <a:r>
              <a:rPr lang="ru-RU" i="1" dirty="0">
                <a:solidFill>
                  <a:prstClr val="black"/>
                </a:solidFill>
              </a:rPr>
              <a:t> был приговорен </a:t>
            </a:r>
            <a:endParaRPr lang="ru-RU" i="1" dirty="0" smtClean="0">
              <a:solidFill>
                <a:prstClr val="black"/>
              </a:solidFill>
            </a:endParaRPr>
          </a:p>
          <a:p>
            <a:r>
              <a:rPr lang="ru-RU" i="1" dirty="0" smtClean="0">
                <a:solidFill>
                  <a:prstClr val="black"/>
                </a:solidFill>
              </a:rPr>
              <a:t>к </a:t>
            </a:r>
            <a:r>
              <a:rPr lang="ru-RU" i="1" dirty="0">
                <a:solidFill>
                  <a:prstClr val="black"/>
                </a:solidFill>
              </a:rPr>
              <a:t>смерти за то, что аннулировал обет. 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1389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0">
        <p:fade/>
      </p:transition>
    </mc:Choice>
    <mc:Fallback xmlns="">
      <p:transition spd="med" advClick="0" advTm="5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000"/>
                            </p:stCondLst>
                            <p:childTnLst>
                              <p:par>
                                <p:cTn id="95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3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3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000"/>
                            </p:stCondLst>
                            <p:childTnLst>
                              <p:par>
                                <p:cTn id="100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3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3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5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3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3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50717" y="980728"/>
            <a:ext cx="42484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Отсебятина</a:t>
            </a:r>
          </a:p>
          <a:p>
            <a:r>
              <a:rPr lang="ru-RU" i="1" dirty="0" smtClean="0"/>
              <a:t>	</a:t>
            </a:r>
            <a:r>
              <a:rPr lang="ru-RU" i="1" dirty="0"/>
              <a:t>	</a:t>
            </a:r>
          </a:p>
        </p:txBody>
      </p:sp>
      <p:pic>
        <p:nvPicPr>
          <p:cNvPr id="4" name="Рисунок 3" descr="http://r.mtdata.ru/c500x500/u19/photo90CD/20138846255-0/original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836712"/>
            <a:ext cx="3604895" cy="346075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4127188" y="1599784"/>
            <a:ext cx="476529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/>
              <a:t>Своего рода ежегодное </a:t>
            </a:r>
            <a:r>
              <a:rPr lang="ru-RU" i="1" dirty="0" smtClean="0"/>
              <a:t>коллективное</a:t>
            </a:r>
          </a:p>
          <a:p>
            <a:pPr algn="ctr"/>
            <a:r>
              <a:rPr lang="ru-RU" i="1" dirty="0" smtClean="0"/>
              <a:t>освобождение </a:t>
            </a:r>
            <a:r>
              <a:rPr lang="ru-RU" i="1" dirty="0"/>
              <a:t>от обетов </a:t>
            </a:r>
            <a:endParaRPr lang="ru-RU" i="1" dirty="0" smtClean="0"/>
          </a:p>
          <a:p>
            <a:pPr algn="ctr"/>
            <a:r>
              <a:rPr lang="ru-RU" i="1" dirty="0" smtClean="0"/>
              <a:t>(</a:t>
            </a:r>
            <a:r>
              <a:rPr lang="ru-RU" i="1" dirty="0"/>
              <a:t>касающееся только давших их) </a:t>
            </a:r>
            <a:endParaRPr lang="ru-RU" i="1" dirty="0" smtClean="0"/>
          </a:p>
          <a:p>
            <a:pPr algn="ctr"/>
            <a:r>
              <a:rPr lang="ru-RU" i="1" dirty="0" smtClean="0"/>
              <a:t>производится </a:t>
            </a:r>
            <a:r>
              <a:rPr lang="ru-RU" i="1" dirty="0"/>
              <a:t>в канун </a:t>
            </a:r>
            <a:r>
              <a:rPr lang="ru-RU" i="1" dirty="0" err="1" smtClean="0"/>
              <a:t>Йом-Киппура</a:t>
            </a:r>
            <a:r>
              <a:rPr lang="ru-RU" i="1" dirty="0" smtClean="0"/>
              <a:t> , </a:t>
            </a:r>
          </a:p>
          <a:p>
            <a:pPr algn="ctr"/>
            <a:r>
              <a:rPr lang="ru-RU" i="1" dirty="0" smtClean="0"/>
              <a:t>а </a:t>
            </a:r>
            <a:r>
              <a:rPr lang="ru-RU" i="1" dirty="0"/>
              <a:t>личное отречение от них — </a:t>
            </a:r>
            <a:endParaRPr lang="ru-RU" i="1" dirty="0" smtClean="0"/>
          </a:p>
          <a:p>
            <a:pPr algn="ctr"/>
            <a:r>
              <a:rPr lang="ru-RU" i="1" dirty="0" smtClean="0"/>
              <a:t>за </a:t>
            </a:r>
            <a:r>
              <a:rPr lang="ru-RU" i="1" dirty="0"/>
              <a:t>десять дней до этого, </a:t>
            </a:r>
            <a:endParaRPr lang="ru-RU" i="1" dirty="0" smtClean="0"/>
          </a:p>
          <a:p>
            <a:pPr algn="ctr"/>
            <a:r>
              <a:rPr lang="ru-RU" i="1" dirty="0" smtClean="0"/>
              <a:t>в </a:t>
            </a:r>
            <a:r>
              <a:rPr lang="ru-RU" i="1" dirty="0"/>
              <a:t>канун </a:t>
            </a:r>
            <a:r>
              <a:rPr lang="ru-RU" i="1" dirty="0" err="1"/>
              <a:t>Рош</a:t>
            </a:r>
            <a:r>
              <a:rPr lang="ru-RU" i="1" dirty="0"/>
              <a:t> </a:t>
            </a:r>
            <a:r>
              <a:rPr lang="en-US" i="1" dirty="0" smtClean="0"/>
              <a:t>h</a:t>
            </a:r>
            <a:r>
              <a:rPr lang="ru-RU" i="1" dirty="0" smtClean="0"/>
              <a:t>а-</a:t>
            </a:r>
            <a:r>
              <a:rPr lang="ru-RU" i="1" dirty="0" err="1" smtClean="0"/>
              <a:t>Шана</a:t>
            </a:r>
            <a:endParaRPr lang="ru-RU" i="1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1007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5000">
        <p:fade/>
      </p:transition>
    </mc:Choice>
    <mc:Fallback xmlns="">
      <p:transition spd="med" advClick="0" advTm="3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04248" y="1744855"/>
            <a:ext cx="169168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effectLst/>
                <a:latin typeface="Times New Roman"/>
                <a:ea typeface="Times New Roman"/>
              </a:rPr>
              <a:t>Вопрос о женских обетах намного сложнее. </a:t>
            </a:r>
          </a:p>
          <a:p>
            <a:pPr algn="ctr"/>
            <a:r>
              <a:rPr lang="ru-RU" dirty="0" smtClean="0">
                <a:effectLst/>
                <a:latin typeface="Times New Roman"/>
                <a:ea typeface="Times New Roman"/>
              </a:rPr>
              <a:t>Её права-обязательства напрямую зависят от семейного статуса:</a:t>
            </a:r>
            <a:endParaRPr lang="ru-RU" sz="28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980728"/>
            <a:ext cx="5848350" cy="439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7376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5000">
        <p:fade/>
      </p:transition>
    </mc:Choice>
    <mc:Fallback xmlns="">
      <p:transition spd="med" advClick="0"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9672" y="4077072"/>
            <a:ext cx="615617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effectLst/>
                <a:latin typeface="Times New Roman"/>
                <a:ea typeface="Times New Roman"/>
              </a:rPr>
              <a:t>1. Девица находится в доме опекунов (родителей) </a:t>
            </a:r>
          </a:p>
          <a:p>
            <a:pPr algn="ctr"/>
            <a:r>
              <a:rPr lang="ru-RU" dirty="0" smtClean="0">
                <a:effectLst/>
                <a:latin typeface="Times New Roman"/>
                <a:ea typeface="Times New Roman"/>
              </a:rPr>
              <a:t>и берет на себя обет - обязательство </a:t>
            </a:r>
          </a:p>
          <a:p>
            <a:pPr algn="ctr"/>
            <a:r>
              <a:rPr lang="ru-RU" dirty="0" smtClean="0">
                <a:effectLst/>
                <a:latin typeface="Times New Roman"/>
                <a:ea typeface="Times New Roman"/>
              </a:rPr>
              <a:t>или ограничение, не предусмотренные Торой. </a:t>
            </a:r>
          </a:p>
          <a:p>
            <a:pPr algn="ctr"/>
            <a:r>
              <a:rPr lang="ru-RU" dirty="0" smtClean="0">
                <a:effectLst/>
                <a:latin typeface="Times New Roman"/>
                <a:ea typeface="Times New Roman"/>
              </a:rPr>
              <a:t>Если отец услышал об обете и </a:t>
            </a:r>
            <a:r>
              <a:rPr lang="ru-RU" b="1" dirty="0" smtClean="0">
                <a:effectLst/>
                <a:latin typeface="Times New Roman"/>
                <a:ea typeface="Times New Roman"/>
              </a:rPr>
              <a:t>в тот же день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</a:p>
          <a:p>
            <a:pPr algn="ctr"/>
            <a:r>
              <a:rPr lang="ru-RU" b="1" i="1" dirty="0" smtClean="0">
                <a:effectLst/>
                <a:latin typeface="Times New Roman"/>
                <a:ea typeface="Times New Roman"/>
              </a:rPr>
              <a:t>(календарный, до захода солнца! – так говорят мудрецы) </a:t>
            </a:r>
          </a:p>
          <a:p>
            <a:pPr algn="ctr"/>
            <a:r>
              <a:rPr lang="ru-RU" b="1" dirty="0" smtClean="0">
                <a:effectLst/>
                <a:latin typeface="Times New Roman"/>
                <a:ea typeface="Times New Roman"/>
              </a:rPr>
              <a:t>не запретил, то она обязана исполнять свой обет. </a:t>
            </a:r>
          </a:p>
          <a:p>
            <a:pPr algn="ctr"/>
            <a:r>
              <a:rPr lang="ru-RU" dirty="0" smtClean="0">
                <a:effectLst/>
                <a:latin typeface="Times New Roman"/>
                <a:ea typeface="Times New Roman"/>
              </a:rPr>
              <a:t>(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Матот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, 30,4-6). </a:t>
            </a:r>
            <a:endParaRPr lang="ru-RU" sz="28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95710"/>
            <a:ext cx="3744416" cy="3597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0308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5000">
        <p:fade/>
      </p:transition>
    </mc:Choice>
    <mc:Fallback xmlns="">
      <p:transition spd="med" advClick="0" advTm="3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51358" y="2276872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effectLst/>
                <a:latin typeface="Times New Roman"/>
                <a:ea typeface="Times New Roman"/>
              </a:rPr>
              <a:t>2. Отец не отменил обет, </a:t>
            </a:r>
          </a:p>
          <a:p>
            <a:r>
              <a:rPr lang="ru-RU" dirty="0" smtClean="0">
                <a:effectLst/>
                <a:latin typeface="Times New Roman"/>
                <a:ea typeface="Times New Roman"/>
              </a:rPr>
              <a:t>а девица вместе с обетом вышла замуж.</a:t>
            </a:r>
          </a:p>
          <a:p>
            <a:r>
              <a:rPr lang="ru-RU" dirty="0" smtClean="0">
                <a:effectLst/>
                <a:latin typeface="Times New Roman"/>
                <a:ea typeface="Times New Roman"/>
              </a:rPr>
              <a:t>Муж узнал об обете и в тот же день </a:t>
            </a:r>
          </a:p>
          <a:p>
            <a:r>
              <a:rPr lang="ru-RU" dirty="0" smtClean="0">
                <a:effectLst/>
                <a:latin typeface="Times New Roman"/>
                <a:ea typeface="Times New Roman"/>
              </a:rPr>
              <a:t>не запретил исполнять его, </a:t>
            </a:r>
          </a:p>
          <a:p>
            <a:r>
              <a:rPr lang="ru-RU" dirty="0" smtClean="0">
                <a:effectLst/>
                <a:latin typeface="Times New Roman"/>
                <a:ea typeface="Times New Roman"/>
              </a:rPr>
              <a:t>она обязана продолжать </a:t>
            </a:r>
          </a:p>
          <a:p>
            <a:r>
              <a:rPr lang="ru-RU" dirty="0" smtClean="0">
                <a:effectLst/>
                <a:latin typeface="Times New Roman"/>
                <a:ea typeface="Times New Roman"/>
              </a:rPr>
              <a:t>исполнять свой обет. </a:t>
            </a:r>
          </a:p>
          <a:p>
            <a:r>
              <a:rPr lang="ru-RU" dirty="0" smtClean="0">
                <a:effectLst/>
                <a:latin typeface="Times New Roman"/>
                <a:ea typeface="Times New Roman"/>
              </a:rPr>
              <a:t>(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Матот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, 30,7-9). 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133" y="1718646"/>
            <a:ext cx="3578225" cy="357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7800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5000">
        <p:fade/>
      </p:transition>
    </mc:Choice>
    <mc:Fallback xmlns="">
      <p:transition spd="med" advClick="0" advTm="3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79712" y="515719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>
                <a:effectLst/>
                <a:latin typeface="Times New Roman"/>
                <a:ea typeface="Times New Roman"/>
              </a:rPr>
              <a:t>3. Муж сообразил позже и отменил завет –</a:t>
            </a:r>
          </a:p>
          <a:p>
            <a:pPr algn="ctr"/>
            <a:r>
              <a:rPr lang="ru-RU" dirty="0" smtClean="0">
                <a:effectLst/>
                <a:latin typeface="Times New Roman"/>
                <a:ea typeface="Times New Roman"/>
              </a:rPr>
              <a:t> дама свободна от него, </a:t>
            </a:r>
          </a:p>
          <a:p>
            <a:pPr algn="ctr"/>
            <a:r>
              <a:rPr lang="ru-RU" dirty="0" smtClean="0">
                <a:effectLst/>
                <a:latin typeface="Times New Roman"/>
                <a:ea typeface="Times New Roman"/>
              </a:rPr>
              <a:t>а за неисполнение завета грех на муже. </a:t>
            </a:r>
          </a:p>
          <a:p>
            <a:pPr algn="ctr"/>
            <a:r>
              <a:rPr lang="ru-RU" dirty="0" smtClean="0">
                <a:effectLst/>
                <a:latin typeface="Times New Roman"/>
                <a:ea typeface="Times New Roman"/>
              </a:rPr>
              <a:t>(Матот.30,16). </a:t>
            </a:r>
            <a:endParaRPr lang="ru-RU" sz="28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13314" name="Picture 2" descr="http://i1232.photobucket.com/albums/ff378/DimaKhot/Is2Day/2012/2012_2/evre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692696"/>
            <a:ext cx="5362575" cy="3952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3086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3968" y="299695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prstClr val="black"/>
                </a:solidFill>
                <a:latin typeface="Times New Roman"/>
                <a:ea typeface="Times New Roman"/>
              </a:rPr>
              <a:t>Дама с обетом овдовела или развелась </a:t>
            </a:r>
            <a:r>
              <a:rPr lang="ru-RU" dirty="0" smtClean="0">
                <a:solidFill>
                  <a:prstClr val="black"/>
                </a:solidFill>
                <a:latin typeface="Times New Roman"/>
                <a:ea typeface="Times New Roman"/>
              </a:rPr>
              <a:t>–</a:t>
            </a:r>
          </a:p>
          <a:p>
            <a:r>
              <a:rPr lang="ru-RU" dirty="0" smtClean="0">
                <a:solidFill>
                  <a:prstClr val="black"/>
                </a:solidFill>
                <a:latin typeface="Times New Roman"/>
                <a:ea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Times New Roman"/>
                <a:ea typeface="Times New Roman"/>
              </a:rPr>
              <a:t>обет отменить некому </a:t>
            </a:r>
            <a:r>
              <a:rPr lang="ru-RU" dirty="0">
                <a:solidFill>
                  <a:prstClr val="black"/>
                </a:solidFill>
                <a:latin typeface="Times New Roman"/>
                <a:ea typeface="Times New Roman"/>
                <a:sym typeface="Wingdings"/>
              </a:rPr>
              <a:t></a:t>
            </a:r>
            <a:r>
              <a:rPr lang="ru-RU" dirty="0">
                <a:solidFill>
                  <a:prstClr val="black"/>
                </a:solidFill>
                <a:latin typeface="Times New Roman"/>
                <a:ea typeface="Times New Roman"/>
              </a:rPr>
              <a:t> (Матот.30,10). </a:t>
            </a:r>
            <a:endParaRPr lang="ru-RU" dirty="0"/>
          </a:p>
        </p:txBody>
      </p:sp>
      <p:pic>
        <p:nvPicPr>
          <p:cNvPr id="12290" name="Picture 2" descr="https://encrypted-tbn2.gstatic.com/images?q=tbn:ANd9GcR_v1MrZDCgZWKdqCJMEAqyCzjhXEIDcjXVU2Mjfmu3Xes7ks7Lp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87" y="1224616"/>
            <a:ext cx="3019425" cy="419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7156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6632"/>
            <a:ext cx="5010927" cy="640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940152" y="1052736"/>
            <a:ext cx="28438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И такой женщине </a:t>
            </a:r>
          </a:p>
          <a:p>
            <a:pPr algn="ctr"/>
            <a:r>
              <a:rPr lang="ru-RU" dirty="0" smtClean="0"/>
              <a:t>кто-то будет указывать </a:t>
            </a:r>
          </a:p>
          <a:p>
            <a:pPr algn="ctr"/>
            <a:r>
              <a:rPr lang="ru-RU" dirty="0" smtClean="0"/>
              <a:t>- что и кому обещать?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941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0">
        <p:fade/>
      </p:transition>
    </mc:Choice>
    <mc:Fallback xmlns="">
      <p:transition spd="med" advClick="0" advTm="3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0" y="2089150"/>
            <a:ext cx="4760913" cy="268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3041289" y="708666"/>
            <a:ext cx="391037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Часть 2. а)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Мне отмщение, и аз воздам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0" y="562689"/>
            <a:ext cx="103105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09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95936" y="2204864"/>
            <a:ext cx="3672408" cy="2260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a typeface="Calibri"/>
                <a:cs typeface="Arial"/>
              </a:rPr>
              <a:t>Господь – </a:t>
            </a:r>
            <a:r>
              <a:rPr lang="ru-RU" dirty="0" err="1">
                <a:ea typeface="Calibri"/>
                <a:cs typeface="Arial"/>
              </a:rPr>
              <a:t>Моше</a:t>
            </a:r>
            <a:r>
              <a:rPr lang="ru-RU" dirty="0">
                <a:ea typeface="Calibri"/>
                <a:cs typeface="Arial"/>
              </a:rPr>
              <a:t> : /</a:t>
            </a:r>
            <a:r>
              <a:rPr lang="ru-RU" dirty="0" err="1">
                <a:ea typeface="Calibri"/>
                <a:cs typeface="Arial"/>
              </a:rPr>
              <a:t>Матот</a:t>
            </a:r>
            <a:r>
              <a:rPr lang="ru-RU" dirty="0">
                <a:ea typeface="Calibri"/>
                <a:cs typeface="Arial"/>
              </a:rPr>
              <a:t>, 31.2/ </a:t>
            </a:r>
            <a:endParaRPr lang="ru-RU" dirty="0" smtClean="0">
              <a:ea typeface="Calibri"/>
              <a:cs typeface="Arial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ea typeface="Calibri"/>
                <a:cs typeface="Arial"/>
              </a:rPr>
              <a:t>ОТОМСТИ ЗА </a:t>
            </a:r>
            <a:r>
              <a:rPr lang="ru-RU" dirty="0">
                <a:ea typeface="Calibri"/>
                <a:cs typeface="Arial"/>
              </a:rPr>
              <a:t>СЫНОВ ИЗРАИЛЯ </a:t>
            </a:r>
            <a:r>
              <a:rPr lang="ru-RU" dirty="0" smtClean="0">
                <a:ea typeface="Calibri"/>
                <a:cs typeface="Arial"/>
              </a:rPr>
              <a:t>МИДЬЯНИТЯНАМ</a:t>
            </a:r>
            <a:r>
              <a:rPr lang="ru-RU" dirty="0">
                <a:ea typeface="Calibri"/>
                <a:cs typeface="Arial"/>
              </a:rPr>
              <a:t>, </a:t>
            </a:r>
            <a:endParaRPr lang="ru-RU" dirty="0" smtClean="0">
              <a:ea typeface="Calibri"/>
              <a:cs typeface="Arial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ea typeface="Calibri"/>
                <a:cs typeface="Arial"/>
              </a:rPr>
              <a:t>ЗАТЕМ </a:t>
            </a:r>
            <a:r>
              <a:rPr lang="ru-RU" b="1" dirty="0">
                <a:ea typeface="Calibri"/>
                <a:cs typeface="Arial"/>
              </a:rPr>
              <a:t>ПРИОБЩИШЬСЯ ТЫ </a:t>
            </a:r>
            <a:r>
              <a:rPr lang="ru-RU" b="1" dirty="0" smtClean="0">
                <a:ea typeface="Calibri"/>
                <a:cs typeface="Arial"/>
              </a:rPr>
              <a:t>                                                 К </a:t>
            </a:r>
            <a:r>
              <a:rPr lang="ru-RU" b="1" dirty="0">
                <a:ea typeface="Calibri"/>
                <a:cs typeface="Arial"/>
              </a:rPr>
              <a:t>НАРОДУ ТВОЕМУ"</a:t>
            </a:r>
            <a:r>
              <a:rPr lang="ru-RU" dirty="0">
                <a:ea typeface="Calibri"/>
                <a:cs typeface="Arial"/>
              </a:rPr>
              <a:t> </a:t>
            </a:r>
            <a:r>
              <a:rPr lang="ru-RU" dirty="0" smtClean="0">
                <a:ea typeface="Calibri"/>
                <a:cs typeface="Arial"/>
              </a:rPr>
              <a:t>                                 (</a:t>
            </a:r>
            <a:r>
              <a:rPr lang="ru-RU" dirty="0">
                <a:ea typeface="Calibri"/>
                <a:cs typeface="Arial"/>
              </a:rPr>
              <a:t>т.е., </a:t>
            </a:r>
            <a:r>
              <a:rPr lang="ru-RU" dirty="0" smtClean="0">
                <a:ea typeface="Calibri"/>
                <a:cs typeface="Arial"/>
              </a:rPr>
              <a:t>умрешь).</a:t>
            </a:r>
            <a:endParaRPr lang="ru-RU" sz="2400" dirty="0">
              <a:ea typeface="Calibri"/>
              <a:cs typeface="Arial"/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96752"/>
            <a:ext cx="3127375" cy="410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292080" y="1124744"/>
            <a:ext cx="640240" cy="3921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b="1" dirty="0" smtClean="0">
                <a:solidFill>
                  <a:prstClr val="black"/>
                </a:solidFill>
                <a:ea typeface="Calibri"/>
                <a:cs typeface="Arial"/>
              </a:rPr>
              <a:t>Тора</a:t>
            </a:r>
            <a:endParaRPr lang="ru-RU" b="1" dirty="0">
              <a:solidFill>
                <a:prstClr val="black"/>
              </a:solidFill>
              <a:ea typeface="Calibri"/>
              <a:cs typeface="Arial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715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5000">
        <p:fade/>
      </p:transition>
    </mc:Choice>
    <mc:Fallback xmlns="">
      <p:transition spd="med" advClick="0"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878" y="1196752"/>
            <a:ext cx="3603625" cy="346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44008" y="2780928"/>
            <a:ext cx="36724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prstClr val="black"/>
                </a:solidFill>
                <a:ea typeface="Calibri"/>
                <a:cs typeface="Arial"/>
              </a:rPr>
              <a:t>У кого из нас хватит мужества</a:t>
            </a:r>
          </a:p>
          <a:p>
            <a:r>
              <a:rPr lang="ru-RU" b="1" i="1" dirty="0" smtClean="0">
                <a:solidFill>
                  <a:prstClr val="black"/>
                </a:solidFill>
                <a:ea typeface="Calibri"/>
                <a:cs typeface="Arial"/>
              </a:rPr>
              <a:t> ускорить свою смерть? </a:t>
            </a:r>
          </a:p>
          <a:p>
            <a:r>
              <a:rPr lang="ru-RU" b="1" i="1" dirty="0" smtClean="0">
                <a:solidFill>
                  <a:prstClr val="black"/>
                </a:solidFill>
                <a:ea typeface="Calibri"/>
                <a:cs typeface="Arial"/>
              </a:rPr>
              <a:t>У </a:t>
            </a:r>
            <a:r>
              <a:rPr lang="ru-RU" b="1" i="1" dirty="0" err="1">
                <a:solidFill>
                  <a:prstClr val="black"/>
                </a:solidFill>
                <a:ea typeface="Calibri"/>
                <a:cs typeface="Arial"/>
              </a:rPr>
              <a:t>Моше</a:t>
            </a:r>
            <a:r>
              <a:rPr lang="ru-RU" b="1" i="1" dirty="0">
                <a:solidFill>
                  <a:prstClr val="black"/>
                </a:solidFill>
                <a:ea typeface="Calibri"/>
                <a:cs typeface="Arial"/>
              </a:rPr>
              <a:t> хватило</a:t>
            </a:r>
            <a:r>
              <a:rPr lang="ru-RU" b="1" i="1" dirty="0" smtClean="0">
                <a:solidFill>
                  <a:prstClr val="black"/>
                </a:solidFill>
                <a:ea typeface="Calibri"/>
                <a:cs typeface="Arial"/>
              </a:rPr>
              <a:t>.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64088" y="1772816"/>
            <a:ext cx="1337226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solidFill>
                  <a:prstClr val="black"/>
                </a:solidFill>
                <a:ea typeface="Calibri"/>
                <a:cs typeface="Arial"/>
              </a:rPr>
              <a:t>Отсебятина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0834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5000">
        <p:fade/>
      </p:transition>
    </mc:Choice>
    <mc:Fallback xmlns="">
      <p:transition spd="med" advClick="0"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44008" y="2194429"/>
            <a:ext cx="3672408" cy="1751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prstClr val="black"/>
                </a:solidFill>
                <a:ea typeface="Calibri"/>
                <a:cs typeface="Arial"/>
              </a:rPr>
              <a:t>МОШЕ - НАРОДУ</a:t>
            </a:r>
            <a:r>
              <a:rPr lang="ru-RU" dirty="0">
                <a:solidFill>
                  <a:prstClr val="black"/>
                </a:solidFill>
                <a:ea typeface="Calibri"/>
                <a:cs typeface="Arial"/>
              </a:rPr>
              <a:t>: " </a:t>
            </a:r>
            <a:r>
              <a:rPr lang="ru-RU" u="sng" dirty="0">
                <a:solidFill>
                  <a:srgbClr val="0000FF"/>
                </a:solidFill>
                <a:ea typeface="Calibri"/>
                <a:cs typeface="Arial"/>
                <a:hlinkClick r:id="rId2" action="ppaction://hlinkfile"/>
              </a:rPr>
              <a:t>/31.4/ </a:t>
            </a:r>
            <a:r>
              <a:rPr lang="ru-RU" dirty="0">
                <a:solidFill>
                  <a:prstClr val="black"/>
                </a:solidFill>
                <a:ea typeface="Calibri"/>
                <a:cs typeface="Arial"/>
              </a:rPr>
              <a:t> </a:t>
            </a:r>
            <a:endParaRPr lang="ru-RU" dirty="0" smtClean="0">
              <a:solidFill>
                <a:prstClr val="black"/>
              </a:solidFill>
              <a:ea typeface="Calibri"/>
              <a:cs typeface="Arial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solidFill>
                  <a:prstClr val="black"/>
                </a:solidFill>
                <a:ea typeface="Calibri"/>
                <a:cs typeface="Arial"/>
              </a:rPr>
              <a:t>ПО </a:t>
            </a:r>
            <a:r>
              <a:rPr lang="ru-RU" dirty="0">
                <a:solidFill>
                  <a:prstClr val="black"/>
                </a:solidFill>
                <a:ea typeface="Calibri"/>
                <a:cs typeface="Arial"/>
              </a:rPr>
              <a:t>ТЫСЯЧЕ ИЗ КОЛЕНА; </a:t>
            </a:r>
            <a:endParaRPr lang="ru-RU" dirty="0" smtClean="0">
              <a:solidFill>
                <a:prstClr val="black"/>
              </a:solidFill>
              <a:ea typeface="Calibri"/>
              <a:cs typeface="Arial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solidFill>
                  <a:prstClr val="black"/>
                </a:solidFill>
                <a:ea typeface="Calibri"/>
                <a:cs typeface="Arial"/>
              </a:rPr>
              <a:t>ОТ </a:t>
            </a:r>
            <a:r>
              <a:rPr lang="ru-RU" dirty="0">
                <a:solidFill>
                  <a:prstClr val="black"/>
                </a:solidFill>
                <a:ea typeface="Calibri"/>
                <a:cs typeface="Arial"/>
              </a:rPr>
              <a:t>ВСЕХ КОЛЕН ИЗРАИЛЯ </a:t>
            </a:r>
            <a:endParaRPr lang="ru-RU" dirty="0" smtClean="0">
              <a:solidFill>
                <a:prstClr val="black"/>
              </a:solidFill>
              <a:ea typeface="Calibri"/>
              <a:cs typeface="Arial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solidFill>
                  <a:prstClr val="black"/>
                </a:solidFill>
                <a:ea typeface="Calibri"/>
                <a:cs typeface="Arial"/>
              </a:rPr>
              <a:t>ПОШЛИТЕ </a:t>
            </a:r>
            <a:r>
              <a:rPr lang="ru-RU" dirty="0">
                <a:solidFill>
                  <a:prstClr val="black"/>
                </a:solidFill>
                <a:ea typeface="Calibri"/>
                <a:cs typeface="Arial"/>
              </a:rPr>
              <a:t>В ОПОЛЧЕНИЕ"</a:t>
            </a:r>
            <a:endParaRPr lang="ru-RU" sz="2400" dirty="0">
              <a:ea typeface="Calibri"/>
              <a:cs typeface="Arial"/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96752"/>
            <a:ext cx="3127375" cy="410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292080" y="1124744"/>
            <a:ext cx="640240" cy="3921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b="1" dirty="0" smtClean="0">
                <a:solidFill>
                  <a:prstClr val="black"/>
                </a:solidFill>
                <a:ea typeface="Calibri"/>
                <a:cs typeface="Arial"/>
              </a:rPr>
              <a:t>Тора</a:t>
            </a:r>
            <a:endParaRPr lang="ru-RU" b="1" dirty="0">
              <a:solidFill>
                <a:prstClr val="black"/>
              </a:solidFill>
              <a:ea typeface="Calibri"/>
              <a:cs typeface="Arial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8556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3861048"/>
            <a:ext cx="7920880" cy="2821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solidFill>
                  <a:prstClr val="black"/>
                </a:solidFill>
                <a:ea typeface="Calibri"/>
                <a:cs typeface="Arial"/>
              </a:rPr>
              <a:t> </a:t>
            </a:r>
            <a:r>
              <a:rPr lang="ru-RU" b="1" dirty="0" smtClean="0">
                <a:solidFill>
                  <a:prstClr val="black"/>
                </a:solidFill>
                <a:ea typeface="Calibri"/>
                <a:cs typeface="Arial"/>
              </a:rPr>
              <a:t>Отсебятина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b="1" i="1" dirty="0" smtClean="0">
                <a:solidFill>
                  <a:prstClr val="black"/>
                </a:solidFill>
                <a:ea typeface="Calibri"/>
                <a:cs typeface="Arial"/>
              </a:rPr>
              <a:t>Читаю по-русски (</a:t>
            </a:r>
            <a:r>
              <a:rPr lang="ru-RU" b="1" i="1" dirty="0">
                <a:solidFill>
                  <a:prstClr val="black"/>
                </a:solidFill>
                <a:ea typeface="Calibri"/>
                <a:cs typeface="Arial"/>
              </a:rPr>
              <a:t>перевод для нас, </a:t>
            </a:r>
            <a:r>
              <a:rPr lang="ru-RU" b="1" i="1" dirty="0" smtClean="0">
                <a:solidFill>
                  <a:prstClr val="black"/>
                </a:solidFill>
                <a:ea typeface="Calibri"/>
                <a:cs typeface="Arial"/>
              </a:rPr>
              <a:t>практически </a:t>
            </a:r>
            <a:r>
              <a:rPr lang="ru-RU" b="1" i="1" dirty="0">
                <a:solidFill>
                  <a:prstClr val="black"/>
                </a:solidFill>
                <a:ea typeface="Calibri"/>
                <a:cs typeface="Arial"/>
              </a:rPr>
              <a:t>новообращённых</a:t>
            </a:r>
            <a:r>
              <a:rPr lang="ru-RU" b="1" i="1" dirty="0" smtClean="0">
                <a:solidFill>
                  <a:prstClr val="black"/>
                </a:solidFill>
                <a:ea typeface="Calibri"/>
                <a:cs typeface="Arial"/>
              </a:rPr>
              <a:t>)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b="1" i="1" dirty="0" smtClean="0">
                <a:solidFill>
                  <a:prstClr val="black"/>
                </a:solidFill>
                <a:ea typeface="Calibri"/>
                <a:cs typeface="Arial"/>
              </a:rPr>
              <a:t>– </a:t>
            </a:r>
            <a:r>
              <a:rPr lang="ru-RU" b="1" i="1" dirty="0">
                <a:solidFill>
                  <a:prstClr val="black"/>
                </a:solidFill>
                <a:ea typeface="Calibri"/>
                <a:cs typeface="Arial"/>
              </a:rPr>
              <a:t>всё нормально </a:t>
            </a:r>
            <a:r>
              <a:rPr lang="ru-RU" b="1" i="1" dirty="0" smtClean="0">
                <a:solidFill>
                  <a:prstClr val="black"/>
                </a:solidFill>
                <a:ea typeface="Calibri"/>
                <a:cs typeface="Arial"/>
              </a:rPr>
              <a:t> – </a:t>
            </a:r>
            <a:r>
              <a:rPr lang="ru-RU" b="1" i="1" dirty="0">
                <a:solidFill>
                  <a:prstClr val="black"/>
                </a:solidFill>
                <a:ea typeface="Calibri"/>
                <a:cs typeface="Arial"/>
              </a:rPr>
              <a:t>по тысяче </a:t>
            </a:r>
            <a:r>
              <a:rPr lang="ru-RU" b="1" i="1" dirty="0" smtClean="0">
                <a:solidFill>
                  <a:prstClr val="black"/>
                </a:solidFill>
                <a:ea typeface="Calibri"/>
                <a:cs typeface="Arial"/>
              </a:rPr>
              <a:t>от </a:t>
            </a:r>
            <a:r>
              <a:rPr lang="ru-RU" b="1" i="1" dirty="0">
                <a:solidFill>
                  <a:prstClr val="black"/>
                </a:solidFill>
                <a:ea typeface="Calibri"/>
                <a:cs typeface="Arial"/>
              </a:rPr>
              <a:t>колена. </a:t>
            </a:r>
            <a:r>
              <a:rPr lang="ru-RU" b="1" i="1" dirty="0" smtClean="0">
                <a:solidFill>
                  <a:prstClr val="black"/>
                </a:solidFill>
                <a:ea typeface="Calibri"/>
                <a:cs typeface="Arial"/>
              </a:rPr>
              <a:t>12 </a:t>
            </a:r>
            <a:r>
              <a:rPr lang="ru-RU" b="1" i="1" dirty="0">
                <a:solidFill>
                  <a:prstClr val="black"/>
                </a:solidFill>
                <a:ea typeface="Calibri"/>
                <a:cs typeface="Arial"/>
              </a:rPr>
              <a:t>колен – 12 тысяч бойцов.</a:t>
            </a:r>
            <a:r>
              <a:rPr lang="ru-RU" dirty="0">
                <a:solidFill>
                  <a:prstClr val="black"/>
                </a:solidFill>
                <a:ea typeface="Calibri"/>
                <a:cs typeface="Arial"/>
              </a:rPr>
              <a:t>     </a:t>
            </a:r>
            <a:endParaRPr lang="ru-RU" dirty="0" smtClean="0">
              <a:solidFill>
                <a:prstClr val="black"/>
              </a:solidFill>
              <a:ea typeface="Calibri"/>
              <a:cs typeface="Arial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b="1" i="1" dirty="0">
                <a:solidFill>
                  <a:prstClr val="black"/>
                </a:solidFill>
                <a:ea typeface="Calibri"/>
                <a:cs typeface="Arial"/>
              </a:rPr>
              <a:t>Читаю на </a:t>
            </a:r>
            <a:r>
              <a:rPr lang="ru-RU" b="1" i="1" dirty="0" smtClean="0">
                <a:solidFill>
                  <a:prstClr val="black"/>
                </a:solidFill>
                <a:ea typeface="Calibri"/>
                <a:cs typeface="Arial"/>
              </a:rPr>
              <a:t>иврите </a:t>
            </a:r>
            <a:r>
              <a:rPr lang="he-IL" sz="2800" b="1" i="1" dirty="0" smtClean="0">
                <a:solidFill>
                  <a:prstClr val="black"/>
                </a:solidFill>
                <a:ea typeface="Calibri"/>
              </a:rPr>
              <a:t>אֶלֶף לַמַּטֶּה </a:t>
            </a:r>
            <a:r>
              <a:rPr lang="he-IL" sz="2800" b="1" i="1" dirty="0">
                <a:solidFill>
                  <a:prstClr val="black"/>
                </a:solidFill>
                <a:ea typeface="Calibri"/>
              </a:rPr>
              <a:t>אֶלֶף </a:t>
            </a:r>
            <a:r>
              <a:rPr lang="he-IL" sz="2800" b="1" i="1" dirty="0" smtClean="0">
                <a:solidFill>
                  <a:prstClr val="black"/>
                </a:solidFill>
                <a:ea typeface="Calibri"/>
              </a:rPr>
              <a:t>לַמַּטֶּה</a:t>
            </a:r>
            <a:r>
              <a:rPr lang="ru-RU" sz="2800" b="1" i="1" dirty="0" smtClean="0">
                <a:solidFill>
                  <a:prstClr val="black"/>
                </a:solidFill>
                <a:ea typeface="Calibri"/>
                <a:cs typeface="Arial"/>
              </a:rPr>
              <a:t>.  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b="1" i="1" dirty="0" smtClean="0">
                <a:solidFill>
                  <a:prstClr val="black"/>
                </a:solidFill>
                <a:ea typeface="Calibri"/>
                <a:cs typeface="Arial"/>
              </a:rPr>
              <a:t>Помню </a:t>
            </a:r>
            <a:r>
              <a:rPr lang="ru-RU" b="1" i="1" dirty="0">
                <a:solidFill>
                  <a:prstClr val="black"/>
                </a:solidFill>
                <a:ea typeface="Calibri"/>
                <a:cs typeface="Arial"/>
              </a:rPr>
              <a:t>«ни </a:t>
            </a:r>
            <a:r>
              <a:rPr lang="ru-RU" b="1" i="1" dirty="0" smtClean="0">
                <a:solidFill>
                  <a:prstClr val="black"/>
                </a:solidFill>
                <a:ea typeface="Calibri"/>
                <a:cs typeface="Arial"/>
              </a:rPr>
              <a:t>одного слова</a:t>
            </a:r>
            <a:r>
              <a:rPr lang="ru-RU" b="1" i="1" dirty="0">
                <a:solidFill>
                  <a:prstClr val="black"/>
                </a:solidFill>
                <a:ea typeface="Calibri"/>
                <a:cs typeface="Arial"/>
              </a:rPr>
              <a:t>, ни одной буквы нет случайных в тексте Торы</a:t>
            </a:r>
            <a:r>
              <a:rPr lang="ru-RU" b="1" i="1" dirty="0" smtClean="0">
                <a:solidFill>
                  <a:prstClr val="black"/>
                </a:solidFill>
                <a:ea typeface="Calibri"/>
                <a:cs typeface="Arial"/>
              </a:rPr>
              <a:t>».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b="1" i="1" dirty="0" smtClean="0">
                <a:solidFill>
                  <a:prstClr val="black"/>
                </a:solidFill>
                <a:ea typeface="Calibri"/>
                <a:cs typeface="Arial"/>
              </a:rPr>
              <a:t>Зачем </a:t>
            </a:r>
            <a:r>
              <a:rPr lang="ru-RU" b="1" i="1" dirty="0">
                <a:solidFill>
                  <a:prstClr val="black"/>
                </a:solidFill>
                <a:ea typeface="Calibri"/>
                <a:cs typeface="Arial"/>
              </a:rPr>
              <a:t>«по тысяче из </a:t>
            </a:r>
            <a:r>
              <a:rPr lang="ru-RU" b="1" i="1" dirty="0" smtClean="0">
                <a:solidFill>
                  <a:prstClr val="black"/>
                </a:solidFill>
                <a:ea typeface="Calibri"/>
                <a:cs typeface="Arial"/>
              </a:rPr>
              <a:t>колена» </a:t>
            </a:r>
            <a:r>
              <a:rPr lang="ru-RU" b="1" i="1" dirty="0">
                <a:solidFill>
                  <a:prstClr val="black"/>
                </a:solidFill>
                <a:ea typeface="Calibri"/>
                <a:cs typeface="Arial"/>
              </a:rPr>
              <a:t>– дважды?                                                                                                                                  </a:t>
            </a:r>
            <a:endParaRPr lang="ru-RU" sz="2400" dirty="0">
              <a:solidFill>
                <a:prstClr val="black"/>
              </a:solidFill>
              <a:ea typeface="Calibri"/>
              <a:cs typeface="Arial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620688"/>
            <a:ext cx="3603625" cy="346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4805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5000">
        <p:fade/>
      </p:transition>
    </mc:Choice>
    <mc:Fallback xmlns="">
      <p:transition spd="med" advClick="0" advTm="4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27984" y="1693437"/>
            <a:ext cx="4536503" cy="2622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solidFill>
                  <a:prstClr val="black"/>
                </a:solidFill>
                <a:ea typeface="Calibri"/>
                <a:cs typeface="Arial"/>
              </a:rPr>
              <a:t>  </a:t>
            </a:r>
            <a:r>
              <a:rPr lang="ru-RU" b="1" dirty="0" smtClean="0">
                <a:solidFill>
                  <a:prstClr val="black"/>
                </a:solidFill>
                <a:ea typeface="Calibri"/>
                <a:cs typeface="Arial"/>
              </a:rPr>
              <a:t>От еврейских мудрецов                                         </a:t>
            </a:r>
            <a:r>
              <a:rPr lang="ru-RU" i="1" dirty="0" smtClean="0">
                <a:solidFill>
                  <a:prstClr val="black"/>
                </a:solidFill>
                <a:ea typeface="Calibri"/>
                <a:cs typeface="Arial"/>
              </a:rPr>
              <a:t>Нахожу ссылку на уважаемого                              </a:t>
            </a:r>
            <a:r>
              <a:rPr lang="ru-RU" i="1" dirty="0" err="1" smtClean="0">
                <a:solidFill>
                  <a:prstClr val="black"/>
                </a:solidFill>
                <a:ea typeface="Calibri"/>
                <a:cs typeface="Arial"/>
              </a:rPr>
              <a:t>Нахума</a:t>
            </a:r>
            <a:r>
              <a:rPr lang="ru-RU" i="1" dirty="0" smtClean="0">
                <a:solidFill>
                  <a:prstClr val="black"/>
                </a:solidFill>
                <a:ea typeface="Calibri"/>
                <a:cs typeface="Arial"/>
              </a:rPr>
              <a:t> </a:t>
            </a:r>
            <a:r>
              <a:rPr lang="ru-RU" i="1" dirty="0" err="1" smtClean="0">
                <a:solidFill>
                  <a:prstClr val="black"/>
                </a:solidFill>
                <a:ea typeface="Calibri"/>
                <a:cs typeface="Arial"/>
              </a:rPr>
              <a:t>Пурера</a:t>
            </a:r>
            <a:r>
              <a:rPr lang="ru-RU" i="1" dirty="0">
                <a:solidFill>
                  <a:prstClr val="black"/>
                </a:solidFill>
                <a:ea typeface="Calibri"/>
                <a:cs typeface="Arial"/>
              </a:rPr>
              <a:t>: </a:t>
            </a:r>
            <a:r>
              <a:rPr lang="ru-RU" i="1" dirty="0" smtClean="0">
                <a:solidFill>
                  <a:prstClr val="black"/>
                </a:solidFill>
                <a:ea typeface="Calibri"/>
                <a:cs typeface="Arial"/>
              </a:rPr>
              <a:t>                                                                          </a:t>
            </a:r>
            <a:r>
              <a:rPr lang="ru-RU" b="1" i="1" dirty="0" smtClean="0">
                <a:solidFill>
                  <a:prstClr val="black"/>
                </a:solidFill>
                <a:ea typeface="Times New Roman"/>
                <a:cs typeface="Times New Roman"/>
              </a:rPr>
              <a:t>На </a:t>
            </a:r>
            <a:r>
              <a:rPr lang="ru-RU" b="1" i="1" dirty="0">
                <a:solidFill>
                  <a:prstClr val="black"/>
                </a:solidFill>
                <a:ea typeface="Times New Roman"/>
                <a:cs typeface="Times New Roman"/>
              </a:rPr>
              <a:t>тысячу солдат </a:t>
            </a:r>
            <a:r>
              <a:rPr lang="ru-RU" i="1" dirty="0">
                <a:solidFill>
                  <a:prstClr val="black"/>
                </a:solidFill>
                <a:ea typeface="Times New Roman"/>
                <a:cs typeface="Times New Roman"/>
              </a:rPr>
              <a:t>от каждого </a:t>
            </a:r>
            <a:r>
              <a:rPr lang="ru-RU" i="1" dirty="0" smtClean="0">
                <a:solidFill>
                  <a:prstClr val="black"/>
                </a:solidFill>
                <a:ea typeface="Times New Roman"/>
                <a:cs typeface="Times New Roman"/>
              </a:rPr>
              <a:t>колена, </a:t>
            </a:r>
            <a:r>
              <a:rPr lang="ru-RU" b="1" i="1" dirty="0" smtClean="0">
                <a:solidFill>
                  <a:prstClr val="black"/>
                </a:solidFill>
                <a:ea typeface="Times New Roman"/>
                <a:cs typeface="Times New Roman"/>
              </a:rPr>
              <a:t>ушедших </a:t>
            </a:r>
            <a:r>
              <a:rPr lang="ru-RU" b="1" i="1" dirty="0">
                <a:solidFill>
                  <a:prstClr val="black"/>
                </a:solidFill>
                <a:ea typeface="Times New Roman"/>
                <a:cs typeface="Times New Roman"/>
              </a:rPr>
              <a:t>на войну</a:t>
            </a:r>
            <a:r>
              <a:rPr lang="ru-RU" i="1" dirty="0">
                <a:solidFill>
                  <a:prstClr val="black"/>
                </a:solidFill>
                <a:ea typeface="Times New Roman"/>
                <a:cs typeface="Times New Roman"/>
              </a:rPr>
              <a:t> </a:t>
            </a:r>
            <a:r>
              <a:rPr lang="ru-RU" i="1" dirty="0" smtClean="0">
                <a:solidFill>
                  <a:prstClr val="black"/>
                </a:solidFill>
                <a:ea typeface="Times New Roman"/>
                <a:cs typeface="Times New Roman"/>
              </a:rPr>
              <a:t>с </a:t>
            </a:r>
            <a:r>
              <a:rPr lang="ru-RU" i="1" dirty="0" err="1">
                <a:solidFill>
                  <a:prstClr val="black"/>
                </a:solidFill>
                <a:ea typeface="Times New Roman"/>
                <a:cs typeface="Times New Roman"/>
              </a:rPr>
              <a:t>Мидьяном</a:t>
            </a:r>
            <a:r>
              <a:rPr lang="ru-RU" i="1" dirty="0" smtClean="0">
                <a:solidFill>
                  <a:prstClr val="black"/>
                </a:solidFill>
                <a:ea typeface="Times New Roman"/>
                <a:cs typeface="Times New Roman"/>
              </a:rPr>
              <a:t>,                             другая </a:t>
            </a:r>
            <a:r>
              <a:rPr lang="ru-RU" b="1" i="1" dirty="0">
                <a:solidFill>
                  <a:prstClr val="black"/>
                </a:solidFill>
                <a:ea typeface="Times New Roman"/>
                <a:cs typeface="Times New Roman"/>
              </a:rPr>
              <a:t>тысяча из того же </a:t>
            </a:r>
            <a:r>
              <a:rPr lang="ru-RU" b="1" i="1" dirty="0" smtClean="0">
                <a:solidFill>
                  <a:prstClr val="black"/>
                </a:solidFill>
                <a:ea typeface="Times New Roman"/>
                <a:cs typeface="Times New Roman"/>
              </a:rPr>
              <a:t>колена осталась </a:t>
            </a:r>
            <a:r>
              <a:rPr lang="ru-RU" b="1" i="1" dirty="0">
                <a:solidFill>
                  <a:prstClr val="black"/>
                </a:solidFill>
                <a:ea typeface="Times New Roman"/>
                <a:cs typeface="Times New Roman"/>
              </a:rPr>
              <a:t>в </a:t>
            </a:r>
            <a:r>
              <a:rPr lang="ru-RU" b="1" i="1" dirty="0" smtClean="0">
                <a:solidFill>
                  <a:prstClr val="black"/>
                </a:solidFill>
                <a:ea typeface="Times New Roman"/>
                <a:cs typeface="Times New Roman"/>
              </a:rPr>
              <a:t>тылу,                                                                чтобы </a:t>
            </a:r>
            <a:r>
              <a:rPr lang="ru-RU" b="1" i="1" dirty="0">
                <a:solidFill>
                  <a:prstClr val="black"/>
                </a:solidFill>
                <a:ea typeface="Times New Roman"/>
                <a:cs typeface="Times New Roman"/>
              </a:rPr>
              <a:t>молиться за победу.</a:t>
            </a:r>
            <a:r>
              <a:rPr lang="ru-RU" dirty="0">
                <a:solidFill>
                  <a:prstClr val="black"/>
                </a:solidFill>
                <a:ea typeface="Times New Roman"/>
                <a:cs typeface="Times New Roman"/>
              </a:rPr>
              <a:t> </a:t>
            </a:r>
            <a:endParaRPr lang="ru-RU" sz="2400" dirty="0">
              <a:solidFill>
                <a:prstClr val="black"/>
              </a:solidFill>
              <a:ea typeface="Calibri"/>
              <a:cs typeface="Arial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628800"/>
            <a:ext cx="3203967" cy="2879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9401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0">
        <p:fade/>
      </p:transition>
    </mc:Choice>
    <mc:Fallback xmlns="">
      <p:transition spd="med" advClick="0" advTm="3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35485" y="404664"/>
            <a:ext cx="4393753" cy="5064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solidFill>
                  <a:prstClr val="black"/>
                </a:solidFill>
                <a:ea typeface="Calibri"/>
                <a:cs typeface="Arial"/>
              </a:rPr>
              <a:t> </a:t>
            </a:r>
            <a:r>
              <a:rPr lang="ru-RU" b="1" dirty="0" smtClean="0">
                <a:solidFill>
                  <a:prstClr val="black"/>
                </a:solidFill>
                <a:ea typeface="Calibri"/>
                <a:cs typeface="Arial"/>
              </a:rPr>
              <a:t>От еврейских мудрецов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prstClr val="black"/>
                </a:solidFill>
                <a:ea typeface="Calibri"/>
                <a:cs typeface="Arial"/>
              </a:rPr>
              <a:t>И </a:t>
            </a:r>
            <a:r>
              <a:rPr lang="ru-RU" i="1" dirty="0" err="1">
                <a:solidFill>
                  <a:prstClr val="black"/>
                </a:solidFill>
                <a:ea typeface="Calibri"/>
                <a:cs typeface="Arial"/>
              </a:rPr>
              <a:t>Нахум</a:t>
            </a:r>
            <a:r>
              <a:rPr lang="ru-RU" i="1" dirty="0">
                <a:solidFill>
                  <a:prstClr val="black"/>
                </a:solidFill>
                <a:ea typeface="Calibri"/>
                <a:cs typeface="Arial"/>
              </a:rPr>
              <a:t> </a:t>
            </a:r>
            <a:r>
              <a:rPr lang="ru-RU" i="1" dirty="0" err="1">
                <a:solidFill>
                  <a:prstClr val="black"/>
                </a:solidFill>
                <a:ea typeface="Calibri"/>
                <a:cs typeface="Arial"/>
              </a:rPr>
              <a:t>Пурер</a:t>
            </a:r>
            <a:r>
              <a:rPr lang="ru-RU" dirty="0">
                <a:solidFill>
                  <a:prstClr val="black"/>
                </a:solidFill>
                <a:ea typeface="Calibri"/>
                <a:cs typeface="Arial"/>
              </a:rPr>
              <a:t>  делает вывод: </a:t>
            </a:r>
            <a:r>
              <a:rPr lang="ru-RU" dirty="0" smtClean="0">
                <a:solidFill>
                  <a:prstClr val="black"/>
                </a:solidFill>
                <a:ea typeface="Calibri"/>
                <a:cs typeface="Arial"/>
              </a:rPr>
              <a:t>                      Ни </a:t>
            </a:r>
            <a:r>
              <a:rPr lang="ru-RU" dirty="0">
                <a:solidFill>
                  <a:prstClr val="black"/>
                </a:solidFill>
                <a:ea typeface="Calibri"/>
                <a:cs typeface="Arial"/>
              </a:rPr>
              <a:t>один еврейский солдат </a:t>
            </a:r>
            <a:r>
              <a:rPr lang="ru-RU" dirty="0" smtClean="0">
                <a:solidFill>
                  <a:prstClr val="black"/>
                </a:solidFill>
                <a:ea typeface="Calibri"/>
                <a:cs typeface="Arial"/>
              </a:rPr>
              <a:t>                               не </a:t>
            </a:r>
            <a:r>
              <a:rPr lang="ru-RU" dirty="0">
                <a:solidFill>
                  <a:prstClr val="black"/>
                </a:solidFill>
                <a:ea typeface="Calibri"/>
                <a:cs typeface="Arial"/>
              </a:rPr>
              <a:t>должен впадать в </a:t>
            </a:r>
            <a:r>
              <a:rPr lang="ru-RU" dirty="0" smtClean="0">
                <a:solidFill>
                  <a:prstClr val="black"/>
                </a:solidFill>
                <a:ea typeface="Calibri"/>
                <a:cs typeface="Arial"/>
              </a:rPr>
              <a:t>иллюзию                                   при </a:t>
            </a:r>
            <a:r>
              <a:rPr lang="ru-RU" dirty="0">
                <a:solidFill>
                  <a:prstClr val="black"/>
                </a:solidFill>
                <a:ea typeface="Calibri"/>
                <a:cs typeface="Arial"/>
              </a:rPr>
              <a:t>оценке своих успехов. </a:t>
            </a:r>
            <a:r>
              <a:rPr lang="ru-RU" dirty="0" smtClean="0">
                <a:solidFill>
                  <a:prstClr val="black"/>
                </a:solidFill>
                <a:ea typeface="Calibri"/>
                <a:cs typeface="Arial"/>
              </a:rPr>
              <a:t>                                               В </a:t>
            </a:r>
            <a:r>
              <a:rPr lang="ru-RU" dirty="0">
                <a:solidFill>
                  <a:prstClr val="black"/>
                </a:solidFill>
                <a:ea typeface="Calibri"/>
                <a:cs typeface="Arial"/>
              </a:rPr>
              <a:t>древних и современных </a:t>
            </a:r>
            <a:r>
              <a:rPr lang="ru-RU" dirty="0" smtClean="0">
                <a:solidFill>
                  <a:prstClr val="black"/>
                </a:solidFill>
                <a:ea typeface="Calibri"/>
                <a:cs typeface="Arial"/>
              </a:rPr>
              <a:t>войнах                       </a:t>
            </a:r>
            <a:r>
              <a:rPr lang="ru-RU" dirty="0">
                <a:solidFill>
                  <a:prstClr val="black"/>
                </a:solidFill>
                <a:ea typeface="Calibri"/>
                <a:cs typeface="Arial"/>
              </a:rPr>
              <a:t>победа </a:t>
            </a:r>
            <a:r>
              <a:rPr lang="ru-RU" dirty="0" smtClean="0">
                <a:solidFill>
                  <a:prstClr val="black"/>
                </a:solidFill>
                <a:ea typeface="Calibri"/>
                <a:cs typeface="Arial"/>
              </a:rPr>
              <a:t>достигается                                                                           не </a:t>
            </a:r>
            <a:r>
              <a:rPr lang="ru-RU" dirty="0">
                <a:solidFill>
                  <a:prstClr val="black"/>
                </a:solidFill>
                <a:ea typeface="Calibri"/>
                <a:cs typeface="Arial"/>
              </a:rPr>
              <a:t>«силой руки [бойца]», </a:t>
            </a:r>
            <a:r>
              <a:rPr lang="ru-RU" dirty="0" smtClean="0">
                <a:solidFill>
                  <a:prstClr val="black"/>
                </a:solidFill>
                <a:ea typeface="Calibri"/>
                <a:cs typeface="Arial"/>
              </a:rPr>
              <a:t>                                               а исключительно </a:t>
            </a:r>
            <a:r>
              <a:rPr lang="ru-RU" dirty="0">
                <a:solidFill>
                  <a:prstClr val="black"/>
                </a:solidFill>
                <a:ea typeface="Calibri"/>
                <a:cs typeface="Arial"/>
              </a:rPr>
              <a:t>благодаря Всевышнему</a:t>
            </a:r>
            <a:r>
              <a:rPr lang="ru-RU" dirty="0" smtClean="0">
                <a:solidFill>
                  <a:prstClr val="black"/>
                </a:solidFill>
                <a:ea typeface="Calibri"/>
                <a:cs typeface="Arial"/>
              </a:rPr>
              <a:t>.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solidFill>
                  <a:prstClr val="black"/>
                </a:solidFill>
                <a:ea typeface="Calibri"/>
                <a:cs typeface="Arial"/>
              </a:rPr>
              <a:t> </a:t>
            </a:r>
            <a:r>
              <a:rPr lang="ru-RU" b="1" dirty="0">
                <a:solidFill>
                  <a:prstClr val="black"/>
                </a:solidFill>
                <a:ea typeface="Calibri"/>
                <a:cs typeface="Arial"/>
              </a:rPr>
              <a:t>От нас требуется лишь одно</a:t>
            </a:r>
            <a:r>
              <a:rPr lang="ru-RU" dirty="0">
                <a:solidFill>
                  <a:prstClr val="black"/>
                </a:solidFill>
                <a:ea typeface="Calibri"/>
                <a:cs typeface="Arial"/>
              </a:rPr>
              <a:t>: </a:t>
            </a:r>
            <a:r>
              <a:rPr lang="ru-RU" dirty="0" smtClean="0">
                <a:solidFill>
                  <a:prstClr val="black"/>
                </a:solidFill>
                <a:ea typeface="Calibri"/>
                <a:cs typeface="Arial"/>
              </a:rPr>
              <a:t>                                          всегда  и </a:t>
            </a:r>
            <a:r>
              <a:rPr lang="ru-RU" dirty="0">
                <a:solidFill>
                  <a:prstClr val="black"/>
                </a:solidFill>
                <a:ea typeface="Calibri"/>
                <a:cs typeface="Arial"/>
              </a:rPr>
              <a:t>при любых условиях </a:t>
            </a:r>
            <a:r>
              <a:rPr lang="ru-RU" dirty="0" smtClean="0">
                <a:solidFill>
                  <a:prstClr val="black"/>
                </a:solidFill>
                <a:ea typeface="Calibri"/>
                <a:cs typeface="Arial"/>
              </a:rPr>
              <a:t>поддерживать </a:t>
            </a:r>
            <a:r>
              <a:rPr lang="ru-RU" dirty="0">
                <a:solidFill>
                  <a:prstClr val="black"/>
                </a:solidFill>
                <a:ea typeface="Calibri"/>
                <a:cs typeface="Arial"/>
              </a:rPr>
              <a:t>стратегический баланс сил, сформулированный в Торе</a:t>
            </a:r>
            <a:r>
              <a:rPr lang="ru-RU" dirty="0" smtClean="0">
                <a:solidFill>
                  <a:prstClr val="black"/>
                </a:solidFill>
                <a:ea typeface="Calibri"/>
                <a:cs typeface="Arial"/>
              </a:rPr>
              <a:t>: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solidFill>
                  <a:prstClr val="black"/>
                </a:solidFill>
                <a:ea typeface="Calibri"/>
                <a:cs typeface="Arial"/>
              </a:rPr>
              <a:t> </a:t>
            </a:r>
            <a:r>
              <a:rPr lang="ru-RU" b="1" i="1" dirty="0">
                <a:solidFill>
                  <a:prstClr val="black"/>
                </a:solidFill>
                <a:ea typeface="Calibri"/>
                <a:cs typeface="Arial"/>
              </a:rPr>
              <a:t>«</a:t>
            </a:r>
            <a:r>
              <a:rPr lang="ru-RU" b="1" i="1" dirty="0" err="1">
                <a:solidFill>
                  <a:prstClr val="black"/>
                </a:solidFill>
                <a:ea typeface="Calibri"/>
                <a:cs typeface="Arial"/>
              </a:rPr>
              <a:t>элеф</a:t>
            </a:r>
            <a:r>
              <a:rPr lang="ru-RU" b="1" i="1" dirty="0">
                <a:solidFill>
                  <a:prstClr val="black"/>
                </a:solidFill>
                <a:ea typeface="Calibri"/>
                <a:cs typeface="Arial"/>
              </a:rPr>
              <a:t> ла-мате + </a:t>
            </a:r>
            <a:r>
              <a:rPr lang="ru-RU" b="1" i="1" dirty="0" err="1">
                <a:solidFill>
                  <a:prstClr val="black"/>
                </a:solidFill>
                <a:ea typeface="Calibri"/>
                <a:cs typeface="Arial"/>
              </a:rPr>
              <a:t>элеф</a:t>
            </a:r>
            <a:r>
              <a:rPr lang="ru-RU" b="1" i="1" dirty="0">
                <a:solidFill>
                  <a:prstClr val="black"/>
                </a:solidFill>
                <a:ea typeface="Calibri"/>
                <a:cs typeface="Arial"/>
              </a:rPr>
              <a:t> ла-мате».</a:t>
            </a:r>
            <a:endParaRPr lang="ru-RU" sz="2400" dirty="0">
              <a:solidFill>
                <a:prstClr val="black"/>
              </a:solidFill>
              <a:ea typeface="Calibri"/>
              <a:cs typeface="Arial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628800"/>
            <a:ext cx="3203967" cy="2879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9401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0">
        <p:fade/>
      </p:transition>
    </mc:Choice>
    <mc:Fallback xmlns="">
      <p:transition spd="med" advClick="0" advTm="4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95936" y="2204864"/>
            <a:ext cx="4536504" cy="2260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prstClr val="black"/>
                </a:solidFill>
                <a:ea typeface="Calibri"/>
                <a:cs typeface="Arial"/>
              </a:rPr>
              <a:t>И ещё о 12 тысячах</a:t>
            </a:r>
            <a:r>
              <a:rPr lang="ru-RU" u="sng" dirty="0">
                <a:solidFill>
                  <a:srgbClr val="0000FF"/>
                </a:solidFill>
                <a:ea typeface="Calibri"/>
                <a:cs typeface="Arial"/>
              </a:rPr>
              <a:t>. </a:t>
            </a:r>
            <a:endParaRPr lang="ru-RU" u="sng" dirty="0" smtClean="0">
              <a:solidFill>
                <a:srgbClr val="0000FF"/>
              </a:solidFill>
              <a:ea typeface="Calibri"/>
              <a:cs typeface="Arial"/>
            </a:endParaRPr>
          </a:p>
          <a:p>
            <a:pPr lvl="0" algn="ctr">
              <a:lnSpc>
                <a:spcPct val="115000"/>
              </a:lnSpc>
              <a:spcAft>
                <a:spcPts val="1000"/>
              </a:spcAft>
            </a:pPr>
            <a:r>
              <a:rPr lang="ru-RU" u="sng" dirty="0" smtClean="0">
                <a:solidFill>
                  <a:srgbClr val="0000FF"/>
                </a:solidFill>
                <a:ea typeface="Calibri"/>
                <a:cs typeface="Arial"/>
                <a:hlinkClick r:id="rId2" action="ppaction://hlinkfile"/>
              </a:rPr>
              <a:t>/</a:t>
            </a:r>
            <a:r>
              <a:rPr lang="ru-RU" u="sng" dirty="0">
                <a:solidFill>
                  <a:srgbClr val="0000FF"/>
                </a:solidFill>
                <a:ea typeface="Calibri"/>
                <a:cs typeface="Arial"/>
                <a:hlinkClick r:id="rId2" action="ppaction://hlinkfile"/>
              </a:rPr>
              <a:t>5/ </a:t>
            </a:r>
            <a:r>
              <a:rPr lang="he-IL" b="1" dirty="0">
                <a:solidFill>
                  <a:prstClr val="black"/>
                </a:solidFill>
                <a:ea typeface="Calibri"/>
              </a:rPr>
              <a:t>יִּמָּסְרוּ</a:t>
            </a:r>
            <a:r>
              <a:rPr lang="he-IL" dirty="0">
                <a:solidFill>
                  <a:prstClr val="black"/>
                </a:solidFill>
                <a:ea typeface="Calibri"/>
              </a:rPr>
              <a:t>  </a:t>
            </a:r>
            <a:r>
              <a:rPr lang="ru-RU" dirty="0" smtClean="0">
                <a:solidFill>
                  <a:prstClr val="black"/>
                </a:solidFill>
                <a:ea typeface="Calibri"/>
              </a:rPr>
              <a:t> </a:t>
            </a:r>
            <a:r>
              <a:rPr lang="ru-RU" dirty="0" smtClean="0">
                <a:solidFill>
                  <a:prstClr val="black"/>
                </a:solidFill>
                <a:ea typeface="Calibri"/>
                <a:cs typeface="Arial"/>
              </a:rPr>
              <a:t>ИЗ </a:t>
            </a:r>
            <a:r>
              <a:rPr lang="ru-RU" dirty="0">
                <a:solidFill>
                  <a:prstClr val="black"/>
                </a:solidFill>
                <a:ea typeface="Calibri"/>
                <a:cs typeface="Arial"/>
              </a:rPr>
              <a:t>ТЫСЯЧ [народа] </a:t>
            </a:r>
            <a:r>
              <a:rPr lang="ru-RU" dirty="0" smtClean="0">
                <a:solidFill>
                  <a:prstClr val="black"/>
                </a:solidFill>
                <a:ea typeface="Calibri"/>
                <a:cs typeface="Arial"/>
              </a:rPr>
              <a:t>ИЗРАИЛЯ </a:t>
            </a:r>
            <a:r>
              <a:rPr lang="ru-RU" dirty="0">
                <a:solidFill>
                  <a:prstClr val="black"/>
                </a:solidFill>
                <a:ea typeface="Calibri"/>
                <a:cs typeface="Arial"/>
              </a:rPr>
              <a:t>(</a:t>
            </a:r>
            <a:r>
              <a:rPr lang="he-IL" b="1" dirty="0">
                <a:solidFill>
                  <a:prstClr val="black"/>
                </a:solidFill>
                <a:ea typeface="Calibri"/>
              </a:rPr>
              <a:t>וַיִּמָּסְרוּ</a:t>
            </a:r>
            <a:r>
              <a:rPr lang="he-IL" dirty="0">
                <a:solidFill>
                  <a:prstClr val="black"/>
                </a:solidFill>
                <a:ea typeface="Calibri"/>
              </a:rPr>
              <a:t> מֵאַלְפֵי יִשְׂרָאֵל</a:t>
            </a:r>
            <a:r>
              <a:rPr lang="ru-RU" dirty="0">
                <a:solidFill>
                  <a:prstClr val="black"/>
                </a:solidFill>
                <a:ea typeface="Calibri"/>
                <a:cs typeface="Arial"/>
              </a:rPr>
              <a:t>), </a:t>
            </a:r>
            <a:r>
              <a:rPr lang="ru-RU" dirty="0" smtClean="0">
                <a:solidFill>
                  <a:prstClr val="black"/>
                </a:solidFill>
                <a:ea typeface="Calibri"/>
                <a:cs typeface="Arial"/>
              </a:rPr>
              <a:t>   </a:t>
            </a:r>
          </a:p>
          <a:p>
            <a:pPr lvl="0" algn="ctr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solidFill>
                  <a:prstClr val="black"/>
                </a:solidFill>
                <a:ea typeface="Calibri"/>
                <a:cs typeface="Arial"/>
              </a:rPr>
              <a:t>ПО </a:t>
            </a:r>
            <a:r>
              <a:rPr lang="ru-RU" dirty="0">
                <a:solidFill>
                  <a:prstClr val="black"/>
                </a:solidFill>
                <a:ea typeface="Calibri"/>
                <a:cs typeface="Arial"/>
              </a:rPr>
              <a:t>ТЫСЯЧЕ </a:t>
            </a:r>
            <a:r>
              <a:rPr lang="ru-RU" dirty="0" smtClean="0">
                <a:solidFill>
                  <a:prstClr val="black"/>
                </a:solidFill>
                <a:ea typeface="Calibri"/>
                <a:cs typeface="Arial"/>
              </a:rPr>
              <a:t>ИЗ </a:t>
            </a:r>
            <a:r>
              <a:rPr lang="ru-RU" dirty="0">
                <a:solidFill>
                  <a:prstClr val="black"/>
                </a:solidFill>
                <a:ea typeface="Calibri"/>
                <a:cs typeface="Arial"/>
              </a:rPr>
              <a:t>КОЛЕНА, </a:t>
            </a:r>
            <a:r>
              <a:rPr lang="ru-RU" dirty="0" smtClean="0">
                <a:solidFill>
                  <a:prstClr val="black"/>
                </a:solidFill>
                <a:ea typeface="Calibri"/>
                <a:cs typeface="Arial"/>
              </a:rPr>
              <a:t>                            ДВЕНАДЦАТЬ </a:t>
            </a:r>
            <a:r>
              <a:rPr lang="ru-RU" dirty="0">
                <a:solidFill>
                  <a:prstClr val="black"/>
                </a:solidFill>
                <a:ea typeface="Calibri"/>
                <a:cs typeface="Arial"/>
              </a:rPr>
              <a:t>ТЫСЯЧ, </a:t>
            </a:r>
            <a:r>
              <a:rPr lang="ru-RU" dirty="0" smtClean="0">
                <a:solidFill>
                  <a:prstClr val="black"/>
                </a:solidFill>
                <a:ea typeface="Calibri"/>
                <a:cs typeface="Arial"/>
              </a:rPr>
              <a:t>                               ВЫШЕДШИХ </a:t>
            </a:r>
            <a:r>
              <a:rPr lang="ru-RU" dirty="0">
                <a:solidFill>
                  <a:prstClr val="black"/>
                </a:solidFill>
                <a:ea typeface="Calibri"/>
                <a:cs typeface="Arial"/>
              </a:rPr>
              <a:t>В ОПОЛЧЕНИЕ. </a:t>
            </a:r>
            <a:endParaRPr lang="ru-RU" sz="2400" dirty="0">
              <a:solidFill>
                <a:prstClr val="black"/>
              </a:solidFill>
              <a:ea typeface="Calibri"/>
              <a:cs typeface="Arial"/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96752"/>
            <a:ext cx="3127375" cy="410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292080" y="1124744"/>
            <a:ext cx="1169231" cy="3921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b="1" dirty="0" smtClean="0">
                <a:solidFill>
                  <a:prstClr val="black"/>
                </a:solidFill>
                <a:ea typeface="Calibri"/>
                <a:cs typeface="Arial"/>
              </a:rPr>
              <a:t>          Тора</a:t>
            </a:r>
            <a:endParaRPr lang="ru-RU" b="1" dirty="0">
              <a:solidFill>
                <a:prstClr val="black"/>
              </a:solidFill>
              <a:ea typeface="Calibri"/>
              <a:cs typeface="Arial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635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11960" y="1916831"/>
            <a:ext cx="4572000" cy="30875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i="1" dirty="0" smtClean="0">
                <a:ea typeface="Calibri"/>
                <a:cs typeface="Arial"/>
              </a:rPr>
              <a:t>Слово </a:t>
            </a:r>
            <a:r>
              <a:rPr lang="ru-RU" b="1" i="1" dirty="0">
                <a:ea typeface="Calibri"/>
                <a:cs typeface="Arial"/>
              </a:rPr>
              <a:t>“</a:t>
            </a:r>
            <a:r>
              <a:rPr lang="he-IL" b="1" i="1" dirty="0">
                <a:ea typeface="Calibri"/>
              </a:rPr>
              <a:t>יִּמָּסְרו</a:t>
            </a:r>
            <a:r>
              <a:rPr lang="ru-RU" b="1" i="1" dirty="0">
                <a:ea typeface="Calibri"/>
                <a:cs typeface="Arial"/>
              </a:rPr>
              <a:t> - </a:t>
            </a:r>
            <a:r>
              <a:rPr lang="ru-RU" b="1" i="1" dirty="0" err="1">
                <a:ea typeface="Calibri"/>
                <a:cs typeface="Arial"/>
              </a:rPr>
              <a:t>имасру</a:t>
            </a:r>
            <a:r>
              <a:rPr lang="ru-RU" b="1" i="1" dirty="0">
                <a:ea typeface="Calibri"/>
                <a:cs typeface="Arial"/>
              </a:rPr>
              <a:t>” (были брошены</a:t>
            </a:r>
            <a:r>
              <a:rPr lang="ru-RU" b="1" i="1" dirty="0" smtClean="0">
                <a:ea typeface="Calibri"/>
                <a:cs typeface="Arial"/>
              </a:rPr>
              <a:t>),    </a:t>
            </a:r>
            <a:r>
              <a:rPr lang="ru-RU" i="1" dirty="0" smtClean="0">
                <a:ea typeface="Calibri"/>
                <a:cs typeface="Arial"/>
              </a:rPr>
              <a:t>пишет </a:t>
            </a:r>
            <a:r>
              <a:rPr lang="ru-RU" i="1" dirty="0">
                <a:ea typeface="Calibri"/>
                <a:cs typeface="Arial"/>
              </a:rPr>
              <a:t>РАШИ</a:t>
            </a:r>
            <a:r>
              <a:rPr lang="ru-RU" b="1" i="1" dirty="0">
                <a:ea typeface="Calibri"/>
                <a:cs typeface="Arial"/>
              </a:rPr>
              <a:t>, означает, что </a:t>
            </a:r>
            <a:r>
              <a:rPr lang="ru-RU" b="1" i="1" dirty="0" smtClean="0">
                <a:ea typeface="Calibri"/>
                <a:cs typeface="Arial"/>
              </a:rPr>
              <a:t>еврейских </a:t>
            </a:r>
            <a:r>
              <a:rPr lang="ru-RU" b="1" i="1" dirty="0">
                <a:ea typeface="Calibri"/>
                <a:cs typeface="Arial"/>
              </a:rPr>
              <a:t>воинов </a:t>
            </a:r>
            <a:r>
              <a:rPr lang="ru-RU" b="1" i="1" u="sng" dirty="0">
                <a:ea typeface="Calibri"/>
                <a:cs typeface="Arial"/>
              </a:rPr>
              <a:t>принуждали</a:t>
            </a:r>
            <a:r>
              <a:rPr lang="ru-RU" b="1" i="1" dirty="0">
                <a:ea typeface="Calibri"/>
                <a:cs typeface="Arial"/>
              </a:rPr>
              <a:t> идти на </a:t>
            </a:r>
            <a:r>
              <a:rPr lang="ru-RU" b="1" i="1" dirty="0" smtClean="0">
                <a:ea typeface="Calibri"/>
                <a:cs typeface="Arial"/>
              </a:rPr>
              <a:t>войну     против </a:t>
            </a:r>
            <a:r>
              <a:rPr lang="ru-RU" b="1" i="1" dirty="0" err="1">
                <a:ea typeface="Calibri"/>
                <a:cs typeface="Arial"/>
              </a:rPr>
              <a:t>Мидьяна</a:t>
            </a:r>
            <a:r>
              <a:rPr lang="ru-RU" b="1" i="1" dirty="0">
                <a:ea typeface="Calibri"/>
                <a:cs typeface="Arial"/>
              </a:rPr>
              <a:t>. </a:t>
            </a:r>
            <a:endParaRPr lang="ru-RU" b="1" i="1" dirty="0" smtClean="0">
              <a:ea typeface="Calibri"/>
              <a:cs typeface="Arial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i="1" dirty="0" smtClean="0">
                <a:ea typeface="Calibri"/>
                <a:cs typeface="Arial"/>
              </a:rPr>
              <a:t>Они </a:t>
            </a:r>
            <a:r>
              <a:rPr lang="ru-RU" b="1" i="1" dirty="0">
                <a:ea typeface="Calibri"/>
                <a:cs typeface="Arial"/>
              </a:rPr>
              <a:t>знали (откуда</a:t>
            </a:r>
            <a:r>
              <a:rPr lang="ru-RU" b="1" i="1" dirty="0" smtClean="0">
                <a:ea typeface="Calibri"/>
                <a:cs typeface="Arial"/>
              </a:rPr>
              <a:t>? От кого?- </a:t>
            </a:r>
            <a:r>
              <a:rPr lang="ru-RU" b="1" i="1" dirty="0">
                <a:ea typeface="Calibri"/>
                <a:cs typeface="Arial"/>
              </a:rPr>
              <a:t>Л.З</a:t>
            </a:r>
            <a:r>
              <a:rPr lang="ru-RU" b="1" i="1" dirty="0" smtClean="0">
                <a:ea typeface="Calibri"/>
                <a:cs typeface="Arial"/>
              </a:rPr>
              <a:t>.),                       что </a:t>
            </a:r>
            <a:r>
              <a:rPr lang="ru-RU" b="1" i="1" dirty="0">
                <a:ea typeface="Calibri"/>
                <a:cs typeface="Arial"/>
              </a:rPr>
              <a:t>возмездие </a:t>
            </a:r>
            <a:r>
              <a:rPr lang="ru-RU" b="1" i="1" dirty="0" err="1">
                <a:ea typeface="Calibri"/>
                <a:cs typeface="Arial"/>
              </a:rPr>
              <a:t>Мидьяну</a:t>
            </a:r>
            <a:r>
              <a:rPr lang="ru-RU" b="1" i="1" dirty="0">
                <a:ea typeface="Calibri"/>
                <a:cs typeface="Arial"/>
              </a:rPr>
              <a:t> связано </a:t>
            </a:r>
            <a:r>
              <a:rPr lang="ru-RU" b="1" i="1" dirty="0" smtClean="0">
                <a:ea typeface="Calibri"/>
                <a:cs typeface="Arial"/>
              </a:rPr>
              <a:t>                             со </a:t>
            </a:r>
            <a:r>
              <a:rPr lang="ru-RU" b="1" i="1" dirty="0">
                <a:ea typeface="Calibri"/>
                <a:cs typeface="Arial"/>
              </a:rPr>
              <a:t>смертью </a:t>
            </a:r>
            <a:r>
              <a:rPr lang="ru-RU" b="1" i="1" dirty="0" err="1">
                <a:ea typeface="Calibri"/>
                <a:cs typeface="Arial"/>
              </a:rPr>
              <a:t>Моше</a:t>
            </a:r>
            <a:r>
              <a:rPr lang="ru-RU" b="1" i="1" dirty="0" smtClean="0">
                <a:ea typeface="Calibri"/>
                <a:cs typeface="Arial"/>
              </a:rPr>
              <a:t>,                                                                     и </a:t>
            </a:r>
            <a:r>
              <a:rPr lang="ru-RU" b="1" i="1" dirty="0">
                <a:ea typeface="Calibri"/>
                <a:cs typeface="Arial"/>
              </a:rPr>
              <a:t>были отправлены на </a:t>
            </a:r>
            <a:r>
              <a:rPr lang="ru-RU" b="1" i="1" dirty="0" smtClean="0">
                <a:ea typeface="Calibri"/>
                <a:cs typeface="Arial"/>
              </a:rPr>
              <a:t>битву                                 против </a:t>
            </a:r>
            <a:r>
              <a:rPr lang="ru-RU" b="1" i="1" dirty="0">
                <a:ea typeface="Calibri"/>
                <a:cs typeface="Arial"/>
              </a:rPr>
              <a:t>их воли.</a:t>
            </a:r>
            <a:endParaRPr lang="ru-RU" sz="2400" dirty="0">
              <a:ea typeface="Calibri"/>
              <a:cs typeface="Arial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628800"/>
            <a:ext cx="3203967" cy="2879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6315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0">
        <p:fade/>
      </p:transition>
    </mc:Choice>
    <mc:Fallback xmlns="">
      <p:transition spd="med" advClick="0" advTm="3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9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allAtOnce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8932" y="1454085"/>
            <a:ext cx="3285276" cy="4545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3267296" y="677887"/>
            <a:ext cx="389699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Часть 2. Б)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Разбили, расчесали в пух и прах</a:t>
            </a:r>
            <a:r>
              <a:rPr kumimoji="0" lang="ru-RU" alt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.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0538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82950" y="1700808"/>
            <a:ext cx="4937521" cy="37687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u="sng" dirty="0">
                <a:solidFill>
                  <a:srgbClr val="0000FF"/>
                </a:solidFill>
                <a:ea typeface="Calibri"/>
                <a:cs typeface="Arial"/>
                <a:hlinkClick r:id="rId2" action="ppaction://hlinkfile"/>
              </a:rPr>
              <a:t>/6/ </a:t>
            </a:r>
            <a:r>
              <a:rPr lang="ru-RU" dirty="0">
                <a:ea typeface="Calibri"/>
                <a:cs typeface="Arial"/>
              </a:rPr>
              <a:t>И ПОСЛАЛ ИХ МОШЕ, </a:t>
            </a:r>
            <a:r>
              <a:rPr lang="ru-RU" dirty="0" smtClean="0">
                <a:ea typeface="Calibri"/>
                <a:cs typeface="Arial"/>
              </a:rPr>
              <a:t>                                                  ПО </a:t>
            </a:r>
            <a:r>
              <a:rPr lang="ru-RU" dirty="0">
                <a:ea typeface="Calibri"/>
                <a:cs typeface="Arial"/>
              </a:rPr>
              <a:t>ТЫСЯЧЕ ИЗ КОЛЕНА, В ОПОЛЧЕНИЕ…</a:t>
            </a:r>
            <a:r>
              <a:rPr lang="ru-RU" sz="2400" dirty="0">
                <a:ea typeface="Calibri"/>
                <a:cs typeface="Arial"/>
              </a:rPr>
              <a:t> </a:t>
            </a:r>
            <a:endParaRPr lang="ru-RU" sz="2400" dirty="0" smtClean="0">
              <a:ea typeface="Calibri"/>
              <a:cs typeface="Arial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u="sng" dirty="0" smtClean="0">
                <a:solidFill>
                  <a:srgbClr val="0000FF"/>
                </a:solidFill>
                <a:ea typeface="Calibri"/>
                <a:cs typeface="Arial"/>
                <a:hlinkClick r:id="rId3" action="ppaction://hlinkfile"/>
              </a:rPr>
              <a:t>/</a:t>
            </a:r>
            <a:r>
              <a:rPr lang="ru-RU" u="sng" dirty="0">
                <a:solidFill>
                  <a:srgbClr val="0000FF"/>
                </a:solidFill>
                <a:ea typeface="Calibri"/>
                <a:cs typeface="Arial"/>
                <a:hlinkClick r:id="rId3" action="ppaction://hlinkfile"/>
              </a:rPr>
              <a:t>7/ </a:t>
            </a:r>
            <a:r>
              <a:rPr lang="ru-RU" dirty="0">
                <a:ea typeface="Calibri"/>
                <a:cs typeface="Arial"/>
              </a:rPr>
              <a:t>И СРАЖАЛИСЬ ОНИ ПРОТИВ МИДЬЯНА, КАК БОГ ПОВЕЛЕЛ МОШЕ, </a:t>
            </a:r>
            <a:r>
              <a:rPr lang="ru-RU" dirty="0" smtClean="0">
                <a:ea typeface="Calibri"/>
                <a:cs typeface="Arial"/>
              </a:rPr>
              <a:t>                                                         И </a:t>
            </a:r>
            <a:r>
              <a:rPr lang="ru-RU" dirty="0">
                <a:ea typeface="Calibri"/>
                <a:cs typeface="Arial"/>
              </a:rPr>
              <a:t>УБИЛИ ЦАРЕЙ МИДЬЯНА и ВСЕХ МУЖЧИН.</a:t>
            </a:r>
            <a:r>
              <a:rPr lang="ru-RU" u="sng" dirty="0">
                <a:solidFill>
                  <a:srgbClr val="0000FF"/>
                </a:solidFill>
                <a:ea typeface="Calibri"/>
                <a:cs typeface="Arial"/>
              </a:rPr>
              <a:t> </a:t>
            </a:r>
            <a:endParaRPr lang="ru-RU" u="sng" dirty="0" smtClean="0">
              <a:solidFill>
                <a:srgbClr val="0000FF"/>
              </a:solidFill>
              <a:ea typeface="Calibri"/>
              <a:cs typeface="Arial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u="sng" dirty="0" smtClean="0">
                <a:solidFill>
                  <a:srgbClr val="0000FF"/>
                </a:solidFill>
                <a:ea typeface="Calibri"/>
                <a:cs typeface="Arial"/>
                <a:hlinkClick r:id="rId4" action="ppaction://hlinkfile"/>
              </a:rPr>
              <a:t>/</a:t>
            </a:r>
            <a:r>
              <a:rPr lang="ru-RU" u="sng" dirty="0">
                <a:solidFill>
                  <a:srgbClr val="0000FF"/>
                </a:solidFill>
                <a:ea typeface="Calibri"/>
                <a:cs typeface="Arial"/>
                <a:hlinkClick r:id="rId4" action="ppaction://hlinkfile"/>
              </a:rPr>
              <a:t>9/ </a:t>
            </a:r>
            <a:r>
              <a:rPr lang="ru-RU" dirty="0">
                <a:ea typeface="Calibri"/>
                <a:cs typeface="Arial"/>
              </a:rPr>
              <a:t>И ВЗЯЛИ В ПЛЕН СЫНЫ ИЗРАИЛЯ </a:t>
            </a:r>
            <a:r>
              <a:rPr lang="ru-RU" dirty="0" smtClean="0">
                <a:ea typeface="Calibri"/>
                <a:cs typeface="Arial"/>
              </a:rPr>
              <a:t>                        </a:t>
            </a:r>
            <a:r>
              <a:rPr lang="ru-RU" b="1" dirty="0" smtClean="0">
                <a:ea typeface="Calibri"/>
                <a:cs typeface="Arial"/>
              </a:rPr>
              <a:t>ЖЕН </a:t>
            </a:r>
            <a:r>
              <a:rPr lang="ru-RU" b="1" dirty="0">
                <a:ea typeface="Calibri"/>
                <a:cs typeface="Arial"/>
              </a:rPr>
              <a:t>МИДЬЯНИТЯН</a:t>
            </a:r>
            <a:r>
              <a:rPr lang="ru-RU" dirty="0">
                <a:ea typeface="Calibri"/>
                <a:cs typeface="Arial"/>
              </a:rPr>
              <a:t>, И МАЛЫХ ДЕТЕЙ ИХ, </a:t>
            </a:r>
            <a:r>
              <a:rPr lang="ru-RU" dirty="0" smtClean="0">
                <a:ea typeface="Calibri"/>
                <a:cs typeface="Arial"/>
              </a:rPr>
              <a:t>                       И </a:t>
            </a:r>
            <a:r>
              <a:rPr lang="ru-RU" dirty="0">
                <a:ea typeface="Calibri"/>
                <a:cs typeface="Arial"/>
              </a:rPr>
              <a:t>ВЕСЬ ИХ СКОТ, И ВСЕ СТАДА ИХ, </a:t>
            </a:r>
            <a:r>
              <a:rPr lang="ru-RU" dirty="0" smtClean="0">
                <a:ea typeface="Calibri"/>
                <a:cs typeface="Arial"/>
              </a:rPr>
              <a:t>                                   И </a:t>
            </a:r>
            <a:r>
              <a:rPr lang="ru-RU" dirty="0">
                <a:ea typeface="Calibri"/>
                <a:cs typeface="Arial"/>
              </a:rPr>
              <a:t>ВСЕ ИМУЩЕСТВО ИХ ВЗЯЛИ В ДОБЫЧУ. </a:t>
            </a:r>
            <a:endParaRPr lang="ru-RU" dirty="0" smtClean="0">
              <a:ea typeface="Calibri"/>
              <a:cs typeface="Arial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i="1" u="sng" dirty="0" smtClean="0">
                <a:solidFill>
                  <a:srgbClr val="0000FF"/>
                </a:solidFill>
                <a:ea typeface="Calibri"/>
                <a:cs typeface="Arial"/>
              </a:rPr>
              <a:t>Слава победителям и горе побежденным.</a:t>
            </a:r>
            <a:endParaRPr lang="ru-RU" sz="2400" dirty="0">
              <a:ea typeface="Calibri"/>
              <a:cs typeface="Arial"/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96752"/>
            <a:ext cx="3127375" cy="410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292080" y="1124744"/>
            <a:ext cx="640240" cy="3921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b="1" dirty="0" smtClean="0">
                <a:solidFill>
                  <a:prstClr val="black"/>
                </a:solidFill>
                <a:ea typeface="Calibri"/>
                <a:cs typeface="Arial"/>
              </a:rPr>
              <a:t>Тора</a:t>
            </a:r>
            <a:endParaRPr lang="ru-RU" b="1" dirty="0">
              <a:solidFill>
                <a:prstClr val="black"/>
              </a:solidFill>
              <a:ea typeface="Calibri"/>
              <a:cs typeface="Arial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1390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0">
        <p:fade/>
      </p:transition>
    </mc:Choice>
    <mc:Fallback xmlns="">
      <p:transition spd="med" advClick="0" advTm="4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4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4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4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4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4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4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82951" y="1700808"/>
            <a:ext cx="4536504" cy="1751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u="sng" dirty="0" smtClean="0">
                <a:solidFill>
                  <a:srgbClr val="0000FF"/>
                </a:solidFill>
                <a:ea typeface="Calibri"/>
                <a:cs typeface="Arial"/>
                <a:hlinkClick r:id="rId2" action="ppaction://hlinkfile"/>
              </a:rPr>
              <a:t>/</a:t>
            </a:r>
            <a:r>
              <a:rPr lang="ru-RU" u="sng" dirty="0">
                <a:solidFill>
                  <a:srgbClr val="0000FF"/>
                </a:solidFill>
                <a:ea typeface="Calibri"/>
                <a:cs typeface="Arial"/>
                <a:hlinkClick r:id="rId2" action="ppaction://hlinkfile"/>
              </a:rPr>
              <a:t>10/ </a:t>
            </a:r>
            <a:r>
              <a:rPr lang="ru-RU" dirty="0">
                <a:ea typeface="Calibri"/>
                <a:cs typeface="Arial"/>
              </a:rPr>
              <a:t>И ВСЕ ИХ ГОРОДА </a:t>
            </a:r>
            <a:endParaRPr lang="ru-RU" dirty="0" smtClean="0">
              <a:ea typeface="Calibri"/>
              <a:cs typeface="Arial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ea typeface="Calibri"/>
                <a:cs typeface="Arial"/>
              </a:rPr>
              <a:t>ВО </a:t>
            </a:r>
            <a:r>
              <a:rPr lang="ru-RU" dirty="0">
                <a:ea typeface="Calibri"/>
                <a:cs typeface="Arial"/>
              </a:rPr>
              <a:t>ВСЕХ </a:t>
            </a:r>
            <a:r>
              <a:rPr lang="ru-RU" dirty="0" smtClean="0">
                <a:ea typeface="Calibri"/>
                <a:cs typeface="Arial"/>
              </a:rPr>
              <a:t>МЕСТАХ ИХ ПОСЕЛЕНИЯ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ea typeface="Calibri"/>
                <a:cs typeface="Arial"/>
              </a:rPr>
              <a:t>И </a:t>
            </a:r>
            <a:r>
              <a:rPr lang="ru-RU" dirty="0">
                <a:ea typeface="Calibri"/>
                <a:cs typeface="Arial"/>
              </a:rPr>
              <a:t>ВСЕ КРЕПОСТИ ИХ СОЖГЛИ ОГНЕМ</a:t>
            </a:r>
            <a:endParaRPr lang="ru-RU" sz="2400" dirty="0">
              <a:ea typeface="Calibri"/>
              <a:cs typeface="Arial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ea typeface="Calibri"/>
                <a:cs typeface="Arial"/>
              </a:rPr>
              <a:t>        ( </a:t>
            </a:r>
            <a:r>
              <a:rPr lang="he-IL" dirty="0">
                <a:ea typeface="Calibri"/>
              </a:rPr>
              <a:t>טִירֹתָם</a:t>
            </a:r>
            <a:r>
              <a:rPr lang="ru-RU" dirty="0">
                <a:ea typeface="Calibri"/>
                <a:cs typeface="Arial"/>
              </a:rPr>
              <a:t> </a:t>
            </a:r>
            <a:r>
              <a:rPr lang="ru-RU" dirty="0" smtClean="0">
                <a:ea typeface="Calibri"/>
                <a:cs typeface="Arial"/>
              </a:rPr>
              <a:t>- крепости, </a:t>
            </a:r>
            <a:r>
              <a:rPr lang="ru-RU" dirty="0">
                <a:ea typeface="Calibri"/>
                <a:cs typeface="Arial"/>
              </a:rPr>
              <a:t>твердыни, замки) </a:t>
            </a:r>
            <a:endParaRPr lang="ru-RU" dirty="0" smtClean="0">
              <a:ea typeface="Calibri"/>
              <a:cs typeface="Arial"/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96752"/>
            <a:ext cx="3127375" cy="410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292080" y="1124744"/>
            <a:ext cx="640240" cy="3921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b="1" dirty="0" smtClean="0">
                <a:solidFill>
                  <a:prstClr val="black"/>
                </a:solidFill>
                <a:ea typeface="Calibri"/>
                <a:cs typeface="Arial"/>
              </a:rPr>
              <a:t>Тора</a:t>
            </a:r>
            <a:endParaRPr lang="ru-RU" b="1" dirty="0">
              <a:solidFill>
                <a:prstClr val="black"/>
              </a:solidFill>
              <a:ea typeface="Calibri"/>
              <a:cs typeface="Arial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1881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61431" y="1549043"/>
            <a:ext cx="3888432" cy="338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i="1" dirty="0" smtClean="0">
                <a:ea typeface="Calibri"/>
                <a:cs typeface="Arial"/>
              </a:rPr>
              <a:t>Сожгли </a:t>
            </a:r>
            <a:r>
              <a:rPr lang="ru-RU" i="1" dirty="0">
                <a:ea typeface="Calibri"/>
                <a:cs typeface="Arial"/>
              </a:rPr>
              <a:t>города, поселения, </a:t>
            </a:r>
            <a:r>
              <a:rPr lang="ru-RU" i="1" dirty="0" smtClean="0">
                <a:ea typeface="Calibri"/>
                <a:cs typeface="Arial"/>
              </a:rPr>
              <a:t>крепости   – что это - ясно </a:t>
            </a:r>
            <a:r>
              <a:rPr lang="ru-RU" i="1" dirty="0">
                <a:ea typeface="Calibri"/>
                <a:cs typeface="Arial"/>
              </a:rPr>
              <a:t>даже и ежу</a:t>
            </a:r>
            <a:r>
              <a:rPr lang="ru-RU" dirty="0" smtClean="0">
                <a:ea typeface="Calibri"/>
                <a:cs typeface="Arial"/>
              </a:rPr>
              <a:t>.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ea typeface="Calibri"/>
                <a:cs typeface="Arial"/>
              </a:rPr>
              <a:t> Но </a:t>
            </a:r>
            <a:r>
              <a:rPr lang="ru-RU" i="1" dirty="0" err="1">
                <a:ea typeface="Calibri"/>
                <a:cs typeface="Arial"/>
              </a:rPr>
              <a:t>Сифрей</a:t>
            </a:r>
            <a:r>
              <a:rPr lang="ru-RU" i="1" dirty="0">
                <a:ea typeface="Calibri"/>
                <a:cs typeface="Arial"/>
              </a:rPr>
              <a:t> </a:t>
            </a:r>
            <a:r>
              <a:rPr lang="ru-RU" dirty="0">
                <a:ea typeface="Calibri"/>
                <a:cs typeface="Arial"/>
              </a:rPr>
              <a:t>– сборник </a:t>
            </a:r>
            <a:r>
              <a:rPr lang="ru-RU" dirty="0" smtClean="0">
                <a:ea typeface="Calibri"/>
                <a:cs typeface="Arial"/>
              </a:rPr>
              <a:t>комментариев </a:t>
            </a:r>
            <a:r>
              <a:rPr lang="en-US" dirty="0">
                <a:ea typeface="Calibri"/>
                <a:cs typeface="Arial"/>
              </a:rPr>
              <a:t>IV </a:t>
            </a:r>
            <a:r>
              <a:rPr lang="ru-RU" dirty="0">
                <a:ea typeface="Calibri"/>
                <a:cs typeface="Arial"/>
              </a:rPr>
              <a:t>века н.э.- и </a:t>
            </a:r>
            <a:r>
              <a:rPr lang="ru-RU" i="1" dirty="0" err="1">
                <a:ea typeface="Calibri"/>
                <a:cs typeface="Arial"/>
              </a:rPr>
              <a:t>Раши</a:t>
            </a:r>
            <a:r>
              <a:rPr lang="ru-RU" dirty="0">
                <a:ea typeface="Calibri"/>
                <a:cs typeface="Arial"/>
              </a:rPr>
              <a:t> </a:t>
            </a:r>
            <a:r>
              <a:rPr lang="ru-RU" dirty="0" smtClean="0">
                <a:ea typeface="Calibri"/>
                <a:cs typeface="Arial"/>
              </a:rPr>
              <a:t>(</a:t>
            </a:r>
            <a:r>
              <a:rPr lang="en-US" dirty="0" smtClean="0">
                <a:ea typeface="Calibri"/>
                <a:cs typeface="Arial"/>
              </a:rPr>
              <a:t>XI </a:t>
            </a:r>
            <a:r>
              <a:rPr lang="ru-RU" dirty="0" smtClean="0">
                <a:ea typeface="Calibri"/>
                <a:cs typeface="Arial"/>
              </a:rPr>
              <a:t>век</a:t>
            </a:r>
            <a:r>
              <a:rPr lang="ru-RU" dirty="0">
                <a:ea typeface="Calibri"/>
                <a:cs typeface="Arial"/>
              </a:rPr>
              <a:t>) </a:t>
            </a:r>
            <a:r>
              <a:rPr lang="ru-RU" dirty="0" smtClean="0">
                <a:ea typeface="Calibri"/>
                <a:cs typeface="Arial"/>
              </a:rPr>
              <a:t>                  считают нужным </a:t>
            </a:r>
            <a:r>
              <a:rPr lang="ru-RU" dirty="0">
                <a:ea typeface="Calibri"/>
                <a:cs typeface="Arial"/>
              </a:rPr>
              <a:t>пояснить: </a:t>
            </a:r>
            <a:r>
              <a:rPr lang="ru-RU" b="1" dirty="0" smtClean="0">
                <a:ea typeface="Calibri"/>
                <a:cs typeface="Arial"/>
              </a:rPr>
              <a:t>города/поселения/крепости</a:t>
            </a:r>
            <a:r>
              <a:rPr lang="ru-RU" dirty="0" smtClean="0">
                <a:ea typeface="Calibri"/>
                <a:cs typeface="Arial"/>
              </a:rPr>
              <a:t>                    – Это место </a:t>
            </a:r>
            <a:r>
              <a:rPr lang="ru-RU" dirty="0">
                <a:ea typeface="Calibri"/>
                <a:cs typeface="Arial"/>
              </a:rPr>
              <a:t>жительства жрецов, </a:t>
            </a:r>
            <a:r>
              <a:rPr lang="ru-RU" dirty="0" smtClean="0">
                <a:ea typeface="Calibri"/>
                <a:cs typeface="Arial"/>
              </a:rPr>
              <a:t>сведущих </a:t>
            </a:r>
            <a:r>
              <a:rPr lang="ru-RU" dirty="0">
                <a:ea typeface="Calibri"/>
                <a:cs typeface="Arial"/>
              </a:rPr>
              <a:t>в их законах [</a:t>
            </a:r>
            <a:r>
              <a:rPr lang="ru-RU" i="1" dirty="0" err="1">
                <a:ea typeface="Calibri"/>
                <a:cs typeface="Arial"/>
              </a:rPr>
              <a:t>Сифрей</a:t>
            </a:r>
            <a:r>
              <a:rPr lang="ru-RU" dirty="0">
                <a:ea typeface="Calibri"/>
                <a:cs typeface="Arial"/>
              </a:rPr>
              <a:t>] </a:t>
            </a:r>
            <a:r>
              <a:rPr lang="ru-RU" dirty="0" smtClean="0">
                <a:ea typeface="Calibri"/>
                <a:cs typeface="Arial"/>
              </a:rPr>
              <a:t>                    или </a:t>
            </a:r>
            <a:r>
              <a:rPr lang="ru-RU" dirty="0">
                <a:ea typeface="Calibri"/>
                <a:cs typeface="Arial"/>
              </a:rPr>
              <a:t>просто резиденция их князей. </a:t>
            </a:r>
            <a:r>
              <a:rPr lang="en-US" dirty="0" smtClean="0">
                <a:ea typeface="Calibri"/>
                <a:cs typeface="Arial"/>
              </a:rPr>
              <a:t>[</a:t>
            </a:r>
            <a:r>
              <a:rPr lang="ru-RU" i="1" dirty="0" err="1" smtClean="0">
                <a:ea typeface="Calibri"/>
                <a:cs typeface="Arial"/>
              </a:rPr>
              <a:t>Раши</a:t>
            </a:r>
            <a:r>
              <a:rPr lang="en-US" i="1" dirty="0" smtClean="0">
                <a:ea typeface="Calibri"/>
                <a:cs typeface="Arial"/>
              </a:rPr>
              <a:t>]</a:t>
            </a:r>
            <a:r>
              <a:rPr lang="ru-RU" i="1" dirty="0" smtClean="0">
                <a:ea typeface="Calibri"/>
                <a:cs typeface="Arial"/>
              </a:rPr>
              <a:t>.                                                                                                     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628800"/>
            <a:ext cx="3203967" cy="2879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6097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0">
        <p:fade/>
      </p:transition>
    </mc:Choice>
    <mc:Fallback xmlns="">
      <p:transition spd="med" advClick="0" advTm="4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32040" y="1552800"/>
            <a:ext cx="3528392" cy="38569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solidFill>
                  <a:prstClr val="black"/>
                </a:solidFill>
                <a:ea typeface="Calibri"/>
                <a:cs typeface="Arial"/>
              </a:rPr>
              <a:t> </a:t>
            </a:r>
            <a:r>
              <a:rPr lang="ru-RU" b="1" dirty="0" smtClean="0">
                <a:solidFill>
                  <a:prstClr val="black"/>
                </a:solidFill>
                <a:ea typeface="Calibri"/>
                <a:cs typeface="Arial"/>
              </a:rPr>
              <a:t>Отсебятина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i="1" dirty="0">
                <a:ea typeface="Calibri"/>
                <a:cs typeface="Arial"/>
              </a:rPr>
              <a:t>По </a:t>
            </a:r>
            <a:r>
              <a:rPr lang="ru-RU" i="1" dirty="0" smtClean="0">
                <a:ea typeface="Calibri"/>
                <a:cs typeface="Arial"/>
              </a:rPr>
              <a:t>мне, так </a:t>
            </a:r>
            <a:r>
              <a:rPr lang="ru-RU" i="1" dirty="0">
                <a:ea typeface="Calibri"/>
                <a:cs typeface="Arial"/>
              </a:rPr>
              <a:t>не важно – </a:t>
            </a:r>
            <a:r>
              <a:rPr lang="ru-RU" i="1" dirty="0" smtClean="0">
                <a:ea typeface="Calibri"/>
                <a:cs typeface="Arial"/>
              </a:rPr>
              <a:t>это 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i="1" dirty="0" smtClean="0">
                <a:ea typeface="Calibri"/>
                <a:cs typeface="Arial"/>
              </a:rPr>
              <a:t>местопребывание книжников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i="1" dirty="0" smtClean="0">
                <a:ea typeface="Calibri"/>
                <a:cs typeface="Arial"/>
              </a:rPr>
              <a:t> </a:t>
            </a:r>
            <a:r>
              <a:rPr lang="ru-RU" i="1" dirty="0">
                <a:ea typeface="Calibri"/>
                <a:cs typeface="Arial"/>
              </a:rPr>
              <a:t>или резиденция вождей</a:t>
            </a:r>
            <a:r>
              <a:rPr lang="ru-RU" i="1" dirty="0" smtClean="0">
                <a:ea typeface="Calibri"/>
                <a:cs typeface="Arial"/>
              </a:rPr>
              <a:t>.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i="1" dirty="0" smtClean="0">
                <a:ea typeface="Calibri"/>
                <a:cs typeface="Arial"/>
              </a:rPr>
              <a:t>Вопрос </a:t>
            </a:r>
            <a:r>
              <a:rPr lang="ru-RU" i="1" dirty="0">
                <a:ea typeface="Calibri"/>
                <a:cs typeface="Arial"/>
              </a:rPr>
              <a:t>в другом. Если </a:t>
            </a:r>
            <a:r>
              <a:rPr lang="ru-RU" i="1" dirty="0" smtClean="0">
                <a:ea typeface="Calibri"/>
                <a:cs typeface="Arial"/>
              </a:rPr>
              <a:t>все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i="1" dirty="0" smtClean="0">
                <a:ea typeface="Calibri"/>
                <a:cs typeface="Arial"/>
              </a:rPr>
              <a:t> </a:t>
            </a:r>
            <a:r>
              <a:rPr lang="ru-RU" i="1" dirty="0">
                <a:ea typeface="Calibri"/>
                <a:cs typeface="Arial"/>
              </a:rPr>
              <a:t>мужчины убиты, а </a:t>
            </a:r>
            <a:r>
              <a:rPr lang="ru-RU" i="1" dirty="0" smtClean="0">
                <a:ea typeface="Calibri"/>
                <a:cs typeface="Arial"/>
              </a:rPr>
              <a:t>женщины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i="1" dirty="0" smtClean="0">
                <a:ea typeface="Calibri"/>
                <a:cs typeface="Arial"/>
              </a:rPr>
              <a:t>и </a:t>
            </a:r>
            <a:r>
              <a:rPr lang="ru-RU" i="1" dirty="0">
                <a:ea typeface="Calibri"/>
                <a:cs typeface="Arial"/>
              </a:rPr>
              <a:t>дети взяты в плен, </a:t>
            </a:r>
            <a:endParaRPr lang="ru-RU" i="1" dirty="0" smtClean="0">
              <a:ea typeface="Calibri"/>
              <a:cs typeface="Arial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i="1" dirty="0" smtClean="0">
                <a:ea typeface="Calibri"/>
                <a:cs typeface="Arial"/>
              </a:rPr>
              <a:t>зачем </a:t>
            </a:r>
            <a:r>
              <a:rPr lang="ru-RU" i="1" dirty="0">
                <a:ea typeface="Calibri"/>
                <a:cs typeface="Arial"/>
              </a:rPr>
              <a:t>разрушать, сжигать огнём здания и сооружения.</a:t>
            </a:r>
            <a:endParaRPr lang="ru-RU" sz="2400" dirty="0">
              <a:solidFill>
                <a:prstClr val="black"/>
              </a:solidFill>
              <a:ea typeface="Calibri"/>
              <a:cs typeface="Arial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878" y="1196752"/>
            <a:ext cx="3603625" cy="346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511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0">
        <p:fade/>
      </p:transition>
    </mc:Choice>
    <mc:Fallback xmlns="">
      <p:transition spd="med" advClick="0" advTm="3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1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32040" y="1552800"/>
            <a:ext cx="3528392" cy="1786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solidFill>
                  <a:prstClr val="black"/>
                </a:solidFill>
                <a:ea typeface="Calibri"/>
                <a:cs typeface="Arial"/>
              </a:rPr>
              <a:t>                 </a:t>
            </a:r>
            <a:r>
              <a:rPr lang="ru-RU" b="1" dirty="0" smtClean="0">
                <a:solidFill>
                  <a:prstClr val="black"/>
                </a:solidFill>
                <a:ea typeface="Calibri"/>
                <a:cs typeface="Arial"/>
              </a:rPr>
              <a:t>Отсебятина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i="1" dirty="0" smtClean="0">
                <a:ea typeface="Calibri"/>
                <a:cs typeface="Arial"/>
              </a:rPr>
              <a:t>Полагаю</a:t>
            </a:r>
            <a:r>
              <a:rPr lang="ru-RU" i="1" dirty="0">
                <a:ea typeface="Calibri"/>
                <a:cs typeface="Arial"/>
              </a:rPr>
              <a:t>, что и </a:t>
            </a:r>
            <a:r>
              <a:rPr lang="ru-RU" i="1" dirty="0" smtClean="0">
                <a:ea typeface="Calibri"/>
                <a:cs typeface="Arial"/>
              </a:rPr>
              <a:t>комментаторы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i="1" dirty="0" smtClean="0">
                <a:ea typeface="Calibri"/>
                <a:cs typeface="Arial"/>
              </a:rPr>
              <a:t> </a:t>
            </a:r>
            <a:r>
              <a:rPr lang="ru-RU" i="1" dirty="0">
                <a:ea typeface="Calibri"/>
                <a:cs typeface="Arial"/>
              </a:rPr>
              <a:t>не знают это «зачем», </a:t>
            </a:r>
            <a:endParaRPr lang="ru-RU" i="1" dirty="0" smtClean="0">
              <a:ea typeface="Calibri"/>
              <a:cs typeface="Arial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i="1" dirty="0" smtClean="0">
                <a:ea typeface="Calibri"/>
                <a:cs typeface="Arial"/>
              </a:rPr>
              <a:t>потому </a:t>
            </a:r>
            <a:r>
              <a:rPr lang="ru-RU" i="1" dirty="0">
                <a:ea typeface="Calibri"/>
                <a:cs typeface="Arial"/>
              </a:rPr>
              <a:t>и не комментируют</a:t>
            </a:r>
            <a:r>
              <a:rPr lang="ru-RU" sz="2000" i="1" dirty="0">
                <a:ea typeface="Calibri"/>
                <a:cs typeface="Arial"/>
              </a:rPr>
              <a:t>.</a:t>
            </a:r>
            <a:endParaRPr lang="ru-RU" sz="1600" dirty="0">
              <a:ea typeface="Calibri"/>
              <a:cs typeface="Arial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878" y="1196752"/>
            <a:ext cx="3603625" cy="346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4381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82951" y="1700808"/>
            <a:ext cx="4536504" cy="2241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u="sng" dirty="0">
                <a:solidFill>
                  <a:srgbClr val="0000FF"/>
                </a:solidFill>
                <a:ea typeface="Calibri"/>
                <a:cs typeface="Arial"/>
                <a:hlinkClick r:id="rId3" action="ppaction://hlinkfile"/>
              </a:rPr>
              <a:t>/11/ </a:t>
            </a:r>
            <a:r>
              <a:rPr lang="ru-RU" dirty="0" smtClean="0">
                <a:ea typeface="Calibri"/>
                <a:cs typeface="Arial"/>
              </a:rPr>
              <a:t>ВЗЯЛИ </a:t>
            </a:r>
            <a:r>
              <a:rPr lang="ru-RU" dirty="0">
                <a:ea typeface="Calibri"/>
                <a:cs typeface="Arial"/>
              </a:rPr>
              <a:t>ВСЮ </a:t>
            </a:r>
            <a:r>
              <a:rPr lang="ru-RU" dirty="0" smtClean="0">
                <a:ea typeface="Calibri"/>
                <a:cs typeface="Arial"/>
              </a:rPr>
              <a:t>ДОБЫЧУ                                 И </a:t>
            </a:r>
            <a:r>
              <a:rPr lang="ru-RU" dirty="0">
                <a:ea typeface="Calibri"/>
                <a:cs typeface="Arial"/>
              </a:rPr>
              <a:t>ВСЕ ЗАХВАЧЕННОЕ, </a:t>
            </a:r>
            <a:r>
              <a:rPr lang="ru-RU" dirty="0" smtClean="0">
                <a:ea typeface="Calibri"/>
                <a:cs typeface="Arial"/>
              </a:rPr>
              <a:t>ЛЮДЕЙ </a:t>
            </a:r>
            <a:r>
              <a:rPr lang="ru-RU" dirty="0">
                <a:ea typeface="Calibri"/>
                <a:cs typeface="Arial"/>
              </a:rPr>
              <a:t>И СКОТ</a:t>
            </a:r>
            <a:r>
              <a:rPr lang="ru-RU" dirty="0" smtClean="0">
                <a:ea typeface="Calibri"/>
                <a:cs typeface="Arial"/>
              </a:rPr>
              <a:t>,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u="sng" dirty="0" smtClean="0">
                <a:solidFill>
                  <a:srgbClr val="0000FF"/>
                </a:solidFill>
                <a:ea typeface="Calibri"/>
                <a:cs typeface="Arial"/>
                <a:hlinkClick r:id="rId4" action="ppaction://hlinkfile"/>
              </a:rPr>
              <a:t>12/</a:t>
            </a:r>
            <a:r>
              <a:rPr lang="ru-RU" u="sng" dirty="0">
                <a:solidFill>
                  <a:srgbClr val="0000FF"/>
                </a:solidFill>
                <a:ea typeface="Calibri"/>
                <a:cs typeface="Arial"/>
                <a:hlinkClick r:id="rId4" action="ppaction://hlinkfile"/>
              </a:rPr>
              <a:t> </a:t>
            </a:r>
            <a:r>
              <a:rPr lang="ru-RU" dirty="0">
                <a:ea typeface="Calibri"/>
                <a:cs typeface="Arial"/>
              </a:rPr>
              <a:t>И ДОСТАВИЛИ </a:t>
            </a:r>
            <a:r>
              <a:rPr lang="ru-RU" dirty="0" smtClean="0">
                <a:ea typeface="Calibri"/>
                <a:cs typeface="Arial"/>
              </a:rPr>
              <a:t>ПЛЕННЫХ,                                     И ЗАХВАЧЕННОЕ</a:t>
            </a:r>
            <a:r>
              <a:rPr lang="ru-RU" dirty="0">
                <a:ea typeface="Calibri"/>
                <a:cs typeface="Arial"/>
              </a:rPr>
              <a:t>, И ДОБЫЧУ </a:t>
            </a:r>
            <a:endParaRPr lang="ru-RU" dirty="0" smtClean="0">
              <a:ea typeface="Calibri"/>
              <a:cs typeface="Arial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ea typeface="Calibri"/>
                <a:cs typeface="Arial"/>
              </a:rPr>
              <a:t>К МОШЕ И </a:t>
            </a:r>
            <a:r>
              <a:rPr lang="ru-RU" dirty="0">
                <a:ea typeface="Calibri"/>
                <a:cs typeface="Arial"/>
              </a:rPr>
              <a:t>К ЭЛЬАЗАРУ-</a:t>
            </a:r>
            <a:r>
              <a:rPr lang="ru-RU" dirty="0" err="1">
                <a:ea typeface="Calibri"/>
                <a:cs typeface="Arial"/>
              </a:rPr>
              <a:t>КОhЕНУ</a:t>
            </a:r>
            <a:r>
              <a:rPr lang="ru-RU" dirty="0">
                <a:ea typeface="Calibri"/>
                <a:cs typeface="Arial"/>
              </a:rPr>
              <a:t>, </a:t>
            </a:r>
            <a:r>
              <a:rPr lang="ru-RU" dirty="0" smtClean="0">
                <a:ea typeface="Calibri"/>
                <a:cs typeface="Arial"/>
              </a:rPr>
              <a:t>                                        И </a:t>
            </a:r>
            <a:r>
              <a:rPr lang="ru-RU" dirty="0">
                <a:ea typeface="Calibri"/>
                <a:cs typeface="Arial"/>
              </a:rPr>
              <a:t>В </a:t>
            </a:r>
            <a:r>
              <a:rPr lang="ru-RU" dirty="0" smtClean="0">
                <a:ea typeface="Calibri"/>
                <a:cs typeface="Arial"/>
              </a:rPr>
              <a:t>СТАН К ОБЩЕСТВУ </a:t>
            </a:r>
            <a:r>
              <a:rPr lang="ru-RU" dirty="0">
                <a:ea typeface="Calibri"/>
                <a:cs typeface="Arial"/>
              </a:rPr>
              <a:t>СЫНОВ </a:t>
            </a:r>
            <a:r>
              <a:rPr lang="ru-RU" dirty="0" smtClean="0">
                <a:ea typeface="Calibri"/>
                <a:cs typeface="Arial"/>
              </a:rPr>
              <a:t>ИЗРАИЛЯ.  </a:t>
            </a:r>
            <a:endParaRPr lang="ru-RU" sz="2400" dirty="0">
              <a:ea typeface="Calibri"/>
              <a:cs typeface="Arial"/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96752"/>
            <a:ext cx="3127375" cy="410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292080" y="1124744"/>
            <a:ext cx="640240" cy="3921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b="1" dirty="0" smtClean="0">
                <a:solidFill>
                  <a:prstClr val="black"/>
                </a:solidFill>
                <a:ea typeface="Calibri"/>
                <a:cs typeface="Arial"/>
              </a:rPr>
              <a:t>Тора</a:t>
            </a:r>
            <a:endParaRPr lang="ru-RU" b="1" dirty="0">
              <a:solidFill>
                <a:prstClr val="black"/>
              </a:solidFill>
              <a:ea typeface="Calibri"/>
              <a:cs typeface="Arial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4725144"/>
            <a:ext cx="1033569" cy="993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64088" y="5326031"/>
            <a:ext cx="2719206" cy="3921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i="1" dirty="0">
                <a:solidFill>
                  <a:prstClr val="black"/>
                </a:solidFill>
                <a:ea typeface="Calibri"/>
                <a:cs typeface="Arial"/>
              </a:rPr>
              <a:t>Естественно и понятно.</a:t>
            </a:r>
            <a:endParaRPr lang="ru-RU" sz="2400" i="1" dirty="0">
              <a:solidFill>
                <a:prstClr val="black"/>
              </a:solidFill>
              <a:ea typeface="Calibri"/>
              <a:cs typeface="Arial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8035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0">
        <p:fade/>
      </p:transition>
    </mc:Choice>
    <mc:Fallback xmlns="">
      <p:transition spd="med" advClick="0" advTm="3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0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95936" y="2132856"/>
            <a:ext cx="4536504" cy="857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u="sng" dirty="0" smtClean="0">
                <a:solidFill>
                  <a:srgbClr val="0000FF"/>
                </a:solidFill>
                <a:ea typeface="Calibri"/>
                <a:cs typeface="Arial"/>
                <a:hlinkClick r:id="rId2" action="ppaction://hlinkfile"/>
              </a:rPr>
              <a:t>/</a:t>
            </a:r>
            <a:r>
              <a:rPr lang="ru-RU" u="sng" dirty="0">
                <a:solidFill>
                  <a:srgbClr val="0000FF"/>
                </a:solidFill>
                <a:ea typeface="Calibri"/>
                <a:cs typeface="Arial"/>
                <a:hlinkClick r:id="rId2" action="ppaction://hlinkfile"/>
              </a:rPr>
              <a:t>13/ </a:t>
            </a:r>
            <a:r>
              <a:rPr lang="ru-RU" dirty="0">
                <a:ea typeface="Calibri"/>
                <a:cs typeface="Arial"/>
              </a:rPr>
              <a:t> </a:t>
            </a:r>
            <a:r>
              <a:rPr lang="ru-RU" dirty="0" smtClean="0">
                <a:ea typeface="Calibri"/>
                <a:cs typeface="Arial"/>
              </a:rPr>
              <a:t>И ВЫШЛИ </a:t>
            </a:r>
            <a:r>
              <a:rPr lang="ru-RU" dirty="0">
                <a:ea typeface="Calibri"/>
                <a:cs typeface="Arial"/>
              </a:rPr>
              <a:t>МОШЕ И ЭЛЬАЗАР-</a:t>
            </a:r>
            <a:r>
              <a:rPr lang="ru-RU" dirty="0" err="1">
                <a:ea typeface="Calibri"/>
                <a:cs typeface="Arial"/>
              </a:rPr>
              <a:t>КОhЕН</a:t>
            </a:r>
            <a:r>
              <a:rPr lang="ru-RU" dirty="0" smtClean="0">
                <a:ea typeface="Calibri"/>
                <a:cs typeface="Arial"/>
              </a:rPr>
              <a:t>,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ea typeface="Calibri"/>
                <a:cs typeface="Arial"/>
              </a:rPr>
              <a:t>И </a:t>
            </a:r>
            <a:r>
              <a:rPr lang="ru-RU" dirty="0">
                <a:ea typeface="Calibri"/>
                <a:cs typeface="Arial"/>
              </a:rPr>
              <a:t>ВСЕ ВОЖДИ ОБЩЕСТВА НАВСТРЕЧУ </a:t>
            </a:r>
            <a:r>
              <a:rPr lang="ru-RU" dirty="0" smtClean="0">
                <a:ea typeface="Calibri"/>
                <a:cs typeface="Arial"/>
              </a:rPr>
              <a:t>ИМ. </a:t>
            </a:r>
            <a:endParaRPr lang="ru-RU" sz="2400" dirty="0">
              <a:ea typeface="Calibri"/>
              <a:cs typeface="Arial"/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96752"/>
            <a:ext cx="3127375" cy="410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292080" y="1124744"/>
            <a:ext cx="640240" cy="3921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b="1" dirty="0" smtClean="0">
                <a:solidFill>
                  <a:prstClr val="black"/>
                </a:solidFill>
                <a:ea typeface="Calibri"/>
                <a:cs typeface="Arial"/>
              </a:rPr>
              <a:t>Тора</a:t>
            </a:r>
            <a:endParaRPr lang="ru-RU" b="1" dirty="0">
              <a:solidFill>
                <a:prstClr val="black"/>
              </a:solidFill>
              <a:ea typeface="Calibri"/>
              <a:cs typeface="Arial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0485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31</a:t>
            </a:fld>
            <a:endParaRPr lang="ru-RU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878" y="1196752"/>
            <a:ext cx="3603625" cy="346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076056" y="2304730"/>
            <a:ext cx="2520280" cy="12857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i="1" dirty="0">
                <a:solidFill>
                  <a:prstClr val="black"/>
                </a:solidFill>
                <a:ea typeface="Calibri"/>
                <a:cs typeface="Arial"/>
              </a:rPr>
              <a:t>И это естественно </a:t>
            </a:r>
            <a:endParaRPr lang="ru-RU" i="1" dirty="0" smtClean="0">
              <a:solidFill>
                <a:prstClr val="black"/>
              </a:solidFill>
              <a:ea typeface="Calibri"/>
              <a:cs typeface="Arial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i="1" dirty="0" smtClean="0">
                <a:solidFill>
                  <a:prstClr val="black"/>
                </a:solidFill>
                <a:ea typeface="Calibri"/>
                <a:cs typeface="Arial"/>
              </a:rPr>
              <a:t>– </a:t>
            </a:r>
            <a:r>
              <a:rPr lang="ru-RU" i="1" dirty="0">
                <a:solidFill>
                  <a:prstClr val="black"/>
                </a:solidFill>
                <a:ea typeface="Calibri"/>
                <a:cs typeface="Arial"/>
              </a:rPr>
              <a:t>выйти </a:t>
            </a:r>
            <a:r>
              <a:rPr lang="ru-RU" i="1" dirty="0" smtClean="0">
                <a:solidFill>
                  <a:prstClr val="black"/>
                </a:solidFill>
                <a:ea typeface="Calibri"/>
                <a:cs typeface="Arial"/>
              </a:rPr>
              <a:t>навстречу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i="1" dirty="0" smtClean="0">
                <a:solidFill>
                  <a:prstClr val="black"/>
                </a:solidFill>
                <a:ea typeface="Calibri"/>
                <a:cs typeface="Arial"/>
              </a:rPr>
              <a:t>  победителям</a:t>
            </a:r>
            <a:r>
              <a:rPr lang="ru-RU" i="1" dirty="0">
                <a:solidFill>
                  <a:prstClr val="black"/>
                </a:solidFill>
                <a:ea typeface="Calibri"/>
                <a:cs typeface="Arial"/>
              </a:rPr>
              <a:t>.</a:t>
            </a:r>
            <a:endParaRPr lang="ru-RU" sz="2400" dirty="0">
              <a:solidFill>
                <a:prstClr val="black"/>
              </a:solidFill>
              <a:ea typeface="Calibri"/>
              <a:cs typeface="Arial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64088" y="1893848"/>
            <a:ext cx="1337226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solidFill>
                  <a:prstClr val="black"/>
                </a:solidFill>
                <a:ea typeface="Calibri"/>
                <a:cs typeface="Arial"/>
              </a:rPr>
              <a:t>Отсебятина</a:t>
            </a:r>
          </a:p>
        </p:txBody>
      </p:sp>
    </p:spTree>
    <p:extLst>
      <p:ext uri="{BB962C8B-B14F-4D97-AF65-F5344CB8AC3E}">
        <p14:creationId xmlns:p14="http://schemas.microsoft.com/office/powerpoint/2010/main" val="3921656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4048" y="2066744"/>
            <a:ext cx="3744416" cy="2131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i="1" dirty="0" smtClean="0">
                <a:ea typeface="Calibri"/>
                <a:cs typeface="Arial"/>
              </a:rPr>
              <a:t>Но </a:t>
            </a:r>
            <a:r>
              <a:rPr lang="ru-RU" i="1" dirty="0">
                <a:ea typeface="Calibri"/>
                <a:cs typeface="Arial"/>
              </a:rPr>
              <a:t>комментаторы </a:t>
            </a:r>
            <a:r>
              <a:rPr lang="ru-RU" i="1" dirty="0" smtClean="0">
                <a:ea typeface="Calibri"/>
                <a:cs typeface="Arial"/>
              </a:rPr>
              <a:t>усмотрели                   </a:t>
            </a:r>
            <a:r>
              <a:rPr lang="en-US" i="1" dirty="0" smtClean="0">
                <a:ea typeface="Calibri"/>
                <a:cs typeface="Arial"/>
              </a:rPr>
              <a:t> </a:t>
            </a:r>
            <a:r>
              <a:rPr lang="ru-RU" i="1" dirty="0" smtClean="0">
                <a:ea typeface="Calibri"/>
                <a:cs typeface="Arial"/>
              </a:rPr>
              <a:t>в </a:t>
            </a:r>
            <a:r>
              <a:rPr lang="ru-RU" i="1" dirty="0">
                <a:ea typeface="Calibri"/>
                <a:cs typeface="Arial"/>
              </a:rPr>
              <a:t>этом «дурной» мотив.</a:t>
            </a:r>
            <a:r>
              <a:rPr lang="ru-RU" b="1" i="1" dirty="0">
                <a:latin typeface="Times New Roman"/>
                <a:ea typeface="Times New Roman"/>
                <a:cs typeface="Arial"/>
              </a:rPr>
              <a:t> </a:t>
            </a:r>
            <a:endParaRPr lang="ru-RU" b="1" i="1" dirty="0" smtClean="0">
              <a:latin typeface="Times New Roman"/>
              <a:ea typeface="Times New Roman"/>
              <a:cs typeface="Arial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i="1" dirty="0" smtClean="0">
                <a:latin typeface="Times New Roman"/>
                <a:ea typeface="Times New Roman"/>
                <a:cs typeface="Arial"/>
              </a:rPr>
              <a:t>Потому</a:t>
            </a:r>
            <a:r>
              <a:rPr lang="ru-RU" b="1" i="1" dirty="0">
                <a:latin typeface="Times New Roman"/>
                <a:ea typeface="Times New Roman"/>
                <a:cs typeface="Arial"/>
              </a:rPr>
              <a:t>, что (вожди) увидели</a:t>
            </a:r>
            <a:r>
              <a:rPr lang="ru-RU" b="1" i="1" dirty="0" smtClean="0">
                <a:latin typeface="Times New Roman"/>
                <a:ea typeface="Times New Roman"/>
                <a:cs typeface="Arial"/>
              </a:rPr>
              <a:t>,         </a:t>
            </a:r>
            <a:r>
              <a:rPr lang="ru-RU" b="1" i="1" dirty="0">
                <a:latin typeface="Times New Roman"/>
                <a:ea typeface="Times New Roman"/>
                <a:cs typeface="Arial"/>
              </a:rPr>
              <a:t>как юноши Израиля </a:t>
            </a:r>
            <a:r>
              <a:rPr lang="ru-RU" b="1" i="1" dirty="0" smtClean="0">
                <a:latin typeface="Times New Roman"/>
                <a:ea typeface="Times New Roman"/>
                <a:cs typeface="Arial"/>
              </a:rPr>
              <a:t>выходят                   </a:t>
            </a:r>
            <a:r>
              <a:rPr lang="ru-RU" b="1" i="1" dirty="0">
                <a:latin typeface="Times New Roman"/>
                <a:ea typeface="Times New Roman"/>
                <a:cs typeface="Arial"/>
              </a:rPr>
              <a:t>(с целью )захватить из </a:t>
            </a:r>
            <a:r>
              <a:rPr lang="ru-RU" b="1" i="1" dirty="0" smtClean="0">
                <a:latin typeface="Times New Roman"/>
                <a:ea typeface="Times New Roman"/>
                <a:cs typeface="Arial"/>
              </a:rPr>
              <a:t>добычи. </a:t>
            </a:r>
            <a:r>
              <a:rPr lang="ru-RU" i="1" dirty="0">
                <a:latin typeface="Times New Roman"/>
                <a:ea typeface="Times New Roman"/>
                <a:cs typeface="Arial"/>
              </a:rPr>
              <a:t>[</a:t>
            </a:r>
            <a:r>
              <a:rPr lang="ru-RU" i="1" dirty="0" err="1">
                <a:latin typeface="Times New Roman"/>
                <a:ea typeface="Times New Roman"/>
                <a:cs typeface="Arial"/>
              </a:rPr>
              <a:t>Сифре</a:t>
            </a:r>
            <a:r>
              <a:rPr lang="ru-RU" i="1" dirty="0">
                <a:latin typeface="Times New Roman"/>
                <a:ea typeface="Times New Roman"/>
                <a:cs typeface="Arial"/>
              </a:rPr>
              <a:t>] </a:t>
            </a:r>
            <a:r>
              <a:rPr lang="ru-RU" i="1" dirty="0">
                <a:ea typeface="Calibri"/>
                <a:cs typeface="Arial"/>
              </a:rPr>
              <a:t>(</a:t>
            </a:r>
            <a:r>
              <a:rPr lang="ru-RU" i="1" dirty="0" err="1">
                <a:ea typeface="Calibri"/>
                <a:cs typeface="Arial"/>
              </a:rPr>
              <a:t>Раши</a:t>
            </a:r>
            <a:r>
              <a:rPr lang="ru-RU" i="1" dirty="0">
                <a:ea typeface="Calibri"/>
                <a:cs typeface="Arial"/>
              </a:rPr>
              <a:t>)</a:t>
            </a:r>
            <a:r>
              <a:rPr lang="ru-RU" i="1" dirty="0">
                <a:latin typeface="Times New Roman"/>
                <a:ea typeface="Times New Roman"/>
                <a:cs typeface="Arial"/>
              </a:rPr>
              <a:t>.  </a:t>
            </a:r>
            <a:r>
              <a:rPr lang="ru-RU" i="1" dirty="0" smtClean="0">
                <a:latin typeface="Times New Roman"/>
                <a:ea typeface="Times New Roman"/>
                <a:cs typeface="Arial"/>
              </a:rPr>
              <a:t>   </a:t>
            </a:r>
            <a:endParaRPr lang="ru-RU" sz="2400" dirty="0">
              <a:ea typeface="Calibri"/>
              <a:cs typeface="Arial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628800"/>
            <a:ext cx="3203967" cy="2879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7906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5000">
        <p:fade/>
      </p:transition>
    </mc:Choice>
    <mc:Fallback xmlns="">
      <p:transition spd="med" advClick="0"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82950" y="2348880"/>
            <a:ext cx="5009529" cy="1604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i="1" dirty="0">
                <a:latin typeface="Times New Roman"/>
                <a:ea typeface="Times New Roman"/>
                <a:cs typeface="Arial"/>
              </a:rPr>
              <a:t>Но </a:t>
            </a:r>
            <a:r>
              <a:rPr lang="ru-RU" i="1" dirty="0" err="1">
                <a:latin typeface="Times New Roman"/>
                <a:ea typeface="Times New Roman"/>
                <a:cs typeface="Arial"/>
              </a:rPr>
              <a:t>Моше</a:t>
            </a:r>
            <a:r>
              <a:rPr lang="ru-RU" i="1" dirty="0">
                <a:latin typeface="Times New Roman"/>
                <a:ea typeface="Times New Roman"/>
                <a:cs typeface="Arial"/>
              </a:rPr>
              <a:t> </a:t>
            </a:r>
            <a:r>
              <a:rPr lang="ru-RU" i="1" dirty="0" smtClean="0">
                <a:latin typeface="Times New Roman"/>
                <a:ea typeface="Times New Roman"/>
                <a:cs typeface="Arial"/>
              </a:rPr>
              <a:t>беспокоит другое: 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u="sng" dirty="0" smtClean="0">
                <a:solidFill>
                  <a:srgbClr val="0000FF"/>
                </a:solidFill>
                <a:ea typeface="Calibri"/>
                <a:cs typeface="Arial"/>
                <a:hlinkClick r:id="rId2" action="ppaction://hlinkfile"/>
              </a:rPr>
              <a:t>/</a:t>
            </a:r>
            <a:r>
              <a:rPr lang="ru-RU" u="sng" dirty="0">
                <a:solidFill>
                  <a:srgbClr val="0000FF"/>
                </a:solidFill>
                <a:ea typeface="Calibri"/>
                <a:cs typeface="Arial"/>
                <a:hlinkClick r:id="rId2" action="ppaction://hlinkfile"/>
              </a:rPr>
              <a:t>14/ </a:t>
            </a:r>
            <a:r>
              <a:rPr lang="ru-RU" dirty="0" err="1">
                <a:ea typeface="Calibri"/>
                <a:cs typeface="Arial"/>
              </a:rPr>
              <a:t>Моше</a:t>
            </a:r>
            <a:r>
              <a:rPr lang="ru-RU" dirty="0">
                <a:ea typeface="Calibri"/>
                <a:cs typeface="Arial"/>
              </a:rPr>
              <a:t> РАЗГНЕВАЛСЯ И СКАЗАЛ</a:t>
            </a:r>
            <a:r>
              <a:rPr lang="ru-RU" dirty="0" smtClean="0">
                <a:ea typeface="Calibri"/>
                <a:cs typeface="Arial"/>
              </a:rPr>
              <a:t>:                     "</a:t>
            </a:r>
            <a:r>
              <a:rPr lang="ru-RU" dirty="0">
                <a:ea typeface="Calibri"/>
                <a:cs typeface="Arial"/>
              </a:rPr>
              <a:t>ВЫ ОСТАВИЛИ В ЖИВЫХ ВСЕХ ЖЕНЩИН</a:t>
            </a:r>
            <a:r>
              <a:rPr lang="ru-RU" dirty="0" smtClean="0">
                <a:ea typeface="Calibri"/>
                <a:cs typeface="Arial"/>
              </a:rPr>
              <a:t>?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ea typeface="Calibri"/>
                <a:cs typeface="Arial"/>
              </a:rPr>
              <a:t> </a:t>
            </a:r>
            <a:r>
              <a:rPr lang="ru-RU" u="sng" dirty="0">
                <a:solidFill>
                  <a:srgbClr val="0000FF"/>
                </a:solidFill>
                <a:ea typeface="Calibri"/>
                <a:cs typeface="Arial"/>
                <a:hlinkClick r:id="rId3" action="ppaction://hlinkfile"/>
              </a:rPr>
              <a:t>/16/ </a:t>
            </a:r>
            <a:r>
              <a:rPr lang="ru-RU" dirty="0">
                <a:ea typeface="Calibri"/>
                <a:cs typeface="Arial"/>
              </a:rPr>
              <a:t>ВЕДЬ ОНИ СОБЛАЗНЯЛИ </a:t>
            </a:r>
            <a:r>
              <a:rPr lang="ru-RU" dirty="0" smtClean="0">
                <a:ea typeface="Calibri"/>
                <a:cs typeface="Arial"/>
              </a:rPr>
              <a:t>СЫНОВ </a:t>
            </a:r>
            <a:r>
              <a:rPr lang="ru-RU" dirty="0">
                <a:ea typeface="Calibri"/>
                <a:cs typeface="Arial"/>
              </a:rPr>
              <a:t>ИЗРАИЛЯ!.. </a:t>
            </a:r>
            <a:endParaRPr lang="ru-RU" sz="2400" dirty="0">
              <a:ea typeface="Calibri"/>
              <a:cs typeface="Arial"/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96752"/>
            <a:ext cx="3127375" cy="410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292080" y="1124744"/>
            <a:ext cx="640240" cy="3921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b="1" dirty="0" smtClean="0">
                <a:solidFill>
                  <a:prstClr val="black"/>
                </a:solidFill>
                <a:ea typeface="Calibri"/>
                <a:cs typeface="Arial"/>
              </a:rPr>
              <a:t>Тора</a:t>
            </a:r>
            <a:endParaRPr lang="ru-RU" b="1" dirty="0">
              <a:solidFill>
                <a:prstClr val="black"/>
              </a:solidFill>
              <a:ea typeface="Calibri"/>
              <a:cs typeface="Arial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0432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0">
        <p:fade/>
      </p:transition>
    </mc:Choice>
    <mc:Fallback xmlns="">
      <p:transition spd="med" advClick="0" advTm="4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18011" y="2091492"/>
            <a:ext cx="5009529" cy="390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 err="1" smtClean="0">
                <a:latin typeface="Times New Roman"/>
                <a:ea typeface="Times New Roman"/>
                <a:cs typeface="Arial"/>
              </a:rPr>
              <a:t>Раши</a:t>
            </a:r>
            <a:r>
              <a:rPr lang="ru-RU" dirty="0" smtClean="0">
                <a:latin typeface="Times New Roman"/>
                <a:ea typeface="Times New Roman"/>
                <a:cs typeface="Arial"/>
              </a:rPr>
              <a:t> объясняет беспокойство </a:t>
            </a:r>
            <a:r>
              <a:rPr lang="ru-RU" dirty="0" err="1" smtClean="0">
                <a:latin typeface="Times New Roman"/>
                <a:ea typeface="Times New Roman"/>
                <a:cs typeface="Arial"/>
              </a:rPr>
              <a:t>Моше</a:t>
            </a:r>
            <a:r>
              <a:rPr lang="ru-RU" dirty="0">
                <a:latin typeface="Times New Roman"/>
                <a:ea typeface="Times New Roman"/>
                <a:cs typeface="Arial"/>
              </a:rPr>
              <a:t>:</a:t>
            </a:r>
            <a:endParaRPr lang="ru-RU" sz="2400" dirty="0">
              <a:ea typeface="Calibri"/>
              <a:cs typeface="Arial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98540" y="2780928"/>
            <a:ext cx="4248472" cy="1029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i="1" dirty="0" smtClean="0">
                <a:ea typeface="Calibri"/>
                <a:cs typeface="Arial"/>
              </a:rPr>
              <a:t>этих </a:t>
            </a:r>
            <a:r>
              <a:rPr lang="ru-RU" i="1" dirty="0">
                <a:ea typeface="Calibri"/>
                <a:cs typeface="Arial"/>
              </a:rPr>
              <a:t>женщин знали </a:t>
            </a:r>
            <a:r>
              <a:rPr lang="ru-RU" i="1" dirty="0" smtClean="0">
                <a:ea typeface="Calibri"/>
                <a:cs typeface="Arial"/>
              </a:rPr>
              <a:t>и </a:t>
            </a:r>
            <a:r>
              <a:rPr lang="ru-RU" i="1" dirty="0">
                <a:ea typeface="Calibri"/>
                <a:cs typeface="Arial"/>
              </a:rPr>
              <a:t>говорили о </a:t>
            </a:r>
            <a:r>
              <a:rPr lang="ru-RU" i="1" dirty="0" smtClean="0">
                <a:ea typeface="Calibri"/>
                <a:cs typeface="Arial"/>
              </a:rPr>
              <a:t>них                   "Вот </a:t>
            </a:r>
            <a:r>
              <a:rPr lang="ru-RU" i="1" dirty="0">
                <a:ea typeface="Calibri"/>
                <a:cs typeface="Arial"/>
              </a:rPr>
              <a:t>женщина, </a:t>
            </a:r>
            <a:r>
              <a:rPr lang="ru-RU" i="1" dirty="0" smtClean="0">
                <a:ea typeface="Calibri"/>
                <a:cs typeface="Arial"/>
              </a:rPr>
              <a:t>                                           из-за </a:t>
            </a:r>
            <a:r>
              <a:rPr lang="ru-RU" i="1" dirty="0">
                <a:ea typeface="Calibri"/>
                <a:cs typeface="Arial"/>
              </a:rPr>
              <a:t>которой </a:t>
            </a:r>
            <a:r>
              <a:rPr lang="ru-RU" i="1" dirty="0" smtClean="0">
                <a:ea typeface="Calibri"/>
                <a:cs typeface="Arial"/>
              </a:rPr>
              <a:t>согрешил </a:t>
            </a:r>
            <a:r>
              <a:rPr lang="ru-RU" i="1" dirty="0">
                <a:ea typeface="Calibri"/>
                <a:cs typeface="Arial"/>
              </a:rPr>
              <a:t>имярек". </a:t>
            </a:r>
            <a:endParaRPr lang="ru-RU" sz="2400" dirty="0">
              <a:ea typeface="Calibri"/>
              <a:cs typeface="Arial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34</a:t>
            </a:fld>
            <a:endParaRPr lang="ru-RU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628800"/>
            <a:ext cx="3203967" cy="2879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0865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0">
        <p:fade/>
      </p:transition>
    </mc:Choice>
    <mc:Fallback xmlns="">
      <p:transition spd="med" advClick="0" advTm="3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9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76056" y="2572566"/>
            <a:ext cx="3779912" cy="1751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i="1" dirty="0">
                <a:ea typeface="Calibri"/>
                <a:cs typeface="Arial"/>
              </a:rPr>
              <a:t>А ведь женщин этих было </a:t>
            </a:r>
            <a:endParaRPr lang="ru-RU" i="1" dirty="0" smtClean="0">
              <a:ea typeface="Calibri"/>
              <a:cs typeface="Arial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i="1" dirty="0" smtClean="0">
                <a:ea typeface="Calibri"/>
                <a:cs typeface="Arial"/>
              </a:rPr>
              <a:t>не </a:t>
            </a:r>
            <a:r>
              <a:rPr lang="ru-RU" i="1" dirty="0">
                <a:ea typeface="Calibri"/>
                <a:cs typeface="Arial"/>
              </a:rPr>
              <a:t>один десяток тысяч. </a:t>
            </a:r>
            <a:endParaRPr lang="ru-RU" i="1" dirty="0" smtClean="0">
              <a:ea typeface="Calibri"/>
              <a:cs typeface="Arial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i="1" dirty="0" smtClean="0">
                <a:ea typeface="Calibri"/>
                <a:cs typeface="Arial"/>
              </a:rPr>
              <a:t>И обо всех </a:t>
            </a:r>
            <a:r>
              <a:rPr lang="ru-RU" i="1" dirty="0">
                <a:ea typeface="Calibri"/>
                <a:cs typeface="Arial"/>
              </a:rPr>
              <a:t>их </a:t>
            </a:r>
            <a:r>
              <a:rPr lang="ru-RU" i="1" dirty="0" err="1">
                <a:ea typeface="Calibri"/>
                <a:cs typeface="Arial"/>
              </a:rPr>
              <a:t>Моше</a:t>
            </a:r>
            <a:r>
              <a:rPr lang="ru-RU" i="1" dirty="0">
                <a:ea typeface="Calibri"/>
                <a:cs typeface="Arial"/>
              </a:rPr>
              <a:t> </a:t>
            </a:r>
            <a:endParaRPr lang="ru-RU" i="1" dirty="0" smtClean="0">
              <a:ea typeface="Calibri"/>
              <a:cs typeface="Arial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i="1" dirty="0" smtClean="0"/>
              <a:t>или </a:t>
            </a:r>
            <a:r>
              <a:rPr lang="ru-RU" i="1" dirty="0"/>
              <a:t>его </a:t>
            </a:r>
            <a:r>
              <a:rPr lang="ru-RU" i="1" dirty="0" smtClean="0"/>
              <a:t>помощники </a:t>
            </a:r>
            <a:r>
              <a:rPr lang="ru-RU" i="1" dirty="0" smtClean="0">
                <a:ea typeface="Calibri"/>
                <a:cs typeface="Arial"/>
              </a:rPr>
              <a:t>знали? </a:t>
            </a:r>
            <a:endParaRPr lang="ru-RU" sz="2400" dirty="0">
              <a:ea typeface="Calibri"/>
              <a:cs typeface="Arial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878" y="1196752"/>
            <a:ext cx="3603625" cy="346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082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39952" y="2276872"/>
            <a:ext cx="4572000" cy="13044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ea typeface="Calibri"/>
                <a:cs typeface="Arial"/>
              </a:rPr>
              <a:t>И </a:t>
            </a:r>
            <a:r>
              <a:rPr lang="ru-RU" dirty="0">
                <a:ea typeface="Calibri"/>
                <a:cs typeface="Arial"/>
              </a:rPr>
              <a:t>продолжает </a:t>
            </a:r>
            <a:r>
              <a:rPr lang="ru-RU" dirty="0" err="1">
                <a:ea typeface="Calibri"/>
                <a:cs typeface="Arial"/>
              </a:rPr>
              <a:t>Моше</a:t>
            </a:r>
            <a:r>
              <a:rPr lang="ru-RU" dirty="0" smtClean="0">
                <a:ea typeface="Calibri"/>
                <a:cs typeface="Arial"/>
              </a:rPr>
              <a:t>: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ea typeface="Calibri"/>
                <a:cs typeface="Arial"/>
              </a:rPr>
              <a:t>…</a:t>
            </a:r>
            <a:r>
              <a:rPr lang="ru-RU" dirty="0">
                <a:ea typeface="Calibri"/>
                <a:cs typeface="Arial"/>
              </a:rPr>
              <a:t>УБЕЙТЕ ВСЕХ МАЛЫХ ДЕТЕЙ </a:t>
            </a:r>
            <a:endParaRPr lang="ru-RU" dirty="0" smtClean="0">
              <a:ea typeface="Calibri"/>
              <a:cs typeface="Arial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ea typeface="Calibri"/>
                <a:cs typeface="Arial"/>
              </a:rPr>
              <a:t>МУЖСКОГО </a:t>
            </a:r>
            <a:r>
              <a:rPr lang="ru-RU" dirty="0">
                <a:ea typeface="Calibri"/>
                <a:cs typeface="Arial"/>
              </a:rPr>
              <a:t>ПОЛА,.. </a:t>
            </a:r>
            <a:endParaRPr lang="ru-RU" sz="2400" dirty="0">
              <a:ea typeface="Calibri"/>
              <a:cs typeface="Arial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96752"/>
            <a:ext cx="3127375" cy="410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2029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20072" y="2708920"/>
            <a:ext cx="3707904" cy="1029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i="1" dirty="0" smtClean="0">
                <a:ea typeface="Calibri"/>
                <a:cs typeface="Arial"/>
              </a:rPr>
              <a:t>Был </a:t>
            </a:r>
            <a:r>
              <a:rPr lang="ru-RU" i="1" dirty="0">
                <a:ea typeface="Calibri"/>
                <a:cs typeface="Arial"/>
              </a:rPr>
              <a:t>ли приведён в исполнение этот приказ </a:t>
            </a:r>
            <a:r>
              <a:rPr lang="ru-RU" i="1" dirty="0" err="1">
                <a:ea typeface="Calibri"/>
                <a:cs typeface="Arial"/>
              </a:rPr>
              <a:t>Моше</a:t>
            </a:r>
            <a:r>
              <a:rPr lang="ru-RU" i="1" dirty="0">
                <a:ea typeface="Calibri"/>
                <a:cs typeface="Arial"/>
              </a:rPr>
              <a:t>?  </a:t>
            </a:r>
            <a:r>
              <a:rPr lang="ru-RU" i="1" dirty="0" smtClean="0">
                <a:ea typeface="Calibri"/>
                <a:cs typeface="Arial"/>
              </a:rPr>
              <a:t>                                 Будем надеяться, </a:t>
            </a:r>
            <a:r>
              <a:rPr lang="ru-RU" i="1" dirty="0">
                <a:ea typeface="Calibri"/>
                <a:cs typeface="Arial"/>
              </a:rPr>
              <a:t>что нет.  </a:t>
            </a:r>
            <a:endParaRPr lang="ru-RU" sz="2400" dirty="0">
              <a:ea typeface="Calibri"/>
              <a:cs typeface="Arial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878" y="1196752"/>
            <a:ext cx="3603625" cy="346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4833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95936" y="1141864"/>
            <a:ext cx="4572000" cy="340606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i="1" dirty="0" smtClean="0">
                <a:ea typeface="Calibri"/>
                <a:cs typeface="Arial"/>
              </a:rPr>
              <a:t>Вот </a:t>
            </a:r>
            <a:r>
              <a:rPr lang="ru-RU" i="1" dirty="0">
                <a:ea typeface="Calibri"/>
                <a:cs typeface="Arial"/>
              </a:rPr>
              <a:t>что пишет </a:t>
            </a:r>
            <a:r>
              <a:rPr lang="ru-RU" i="1" dirty="0" smtClean="0">
                <a:ea typeface="Calibri"/>
                <a:cs typeface="Arial"/>
              </a:rPr>
              <a:t>Семен </a:t>
            </a:r>
            <a:r>
              <a:rPr lang="ru-RU" i="1" dirty="0" err="1" smtClean="0">
                <a:ea typeface="Calibri"/>
                <a:cs typeface="Arial"/>
              </a:rPr>
              <a:t>Дубнов</a:t>
            </a:r>
            <a:r>
              <a:rPr lang="ru-RU" i="1" dirty="0" smtClean="0">
                <a:ea typeface="Calibri"/>
                <a:cs typeface="Arial"/>
              </a:rPr>
              <a:t>                                       в </a:t>
            </a:r>
            <a:r>
              <a:rPr lang="ru-RU" i="1" dirty="0">
                <a:ea typeface="Calibri"/>
                <a:cs typeface="Arial"/>
              </a:rPr>
              <a:t>«Краткой </a:t>
            </a:r>
            <a:r>
              <a:rPr lang="ru-RU" i="1" dirty="0" smtClean="0">
                <a:ea typeface="Calibri"/>
                <a:cs typeface="Arial"/>
              </a:rPr>
              <a:t>истории </a:t>
            </a:r>
            <a:r>
              <a:rPr lang="ru-RU" i="1" dirty="0">
                <a:ea typeface="Calibri"/>
                <a:cs typeface="Arial"/>
              </a:rPr>
              <a:t>евреев» </a:t>
            </a:r>
            <a:r>
              <a:rPr lang="ru-RU" i="1" dirty="0" smtClean="0">
                <a:ea typeface="Calibri"/>
                <a:cs typeface="Arial"/>
              </a:rPr>
              <a:t>- стр</a:t>
            </a:r>
            <a:r>
              <a:rPr lang="ru-RU" i="1" dirty="0">
                <a:ea typeface="Calibri"/>
                <a:cs typeface="Arial"/>
              </a:rPr>
              <a:t>. 59: </a:t>
            </a:r>
            <a:r>
              <a:rPr lang="ru-RU" i="1" dirty="0" smtClean="0">
                <a:ea typeface="Calibri"/>
                <a:cs typeface="Arial"/>
              </a:rPr>
              <a:t>                               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i="1" dirty="0" smtClean="0">
                <a:ea typeface="Calibri"/>
                <a:cs typeface="Arial"/>
              </a:rPr>
              <a:t>После </a:t>
            </a:r>
            <a:r>
              <a:rPr lang="ru-RU" i="1" dirty="0">
                <a:ea typeface="Calibri"/>
                <a:cs typeface="Arial"/>
              </a:rPr>
              <a:t>нескольких *</a:t>
            </a:r>
            <a:r>
              <a:rPr lang="ru-RU" i="1" dirty="0" smtClean="0">
                <a:ea typeface="Calibri"/>
                <a:cs typeface="Arial"/>
              </a:rPr>
              <a:t>десятилетий спокойной </a:t>
            </a:r>
            <a:r>
              <a:rPr lang="ru-RU" i="1" dirty="0">
                <a:ea typeface="Calibri"/>
                <a:cs typeface="Arial"/>
              </a:rPr>
              <a:t>жизни для израильтян снова наступило бедственное время. Кочевые племена, жившие на границах Ханаана, врывались </a:t>
            </a:r>
            <a:r>
              <a:rPr lang="ru-RU" i="1" dirty="0" smtClean="0">
                <a:ea typeface="Calibri"/>
                <a:cs typeface="Arial"/>
              </a:rPr>
              <a:t>   в </a:t>
            </a:r>
            <a:r>
              <a:rPr lang="ru-RU" i="1" dirty="0">
                <a:ea typeface="Calibri"/>
                <a:cs typeface="Arial"/>
              </a:rPr>
              <a:t>страну и грабили жителей. </a:t>
            </a:r>
            <a:r>
              <a:rPr lang="ru-RU" b="1" i="1" dirty="0">
                <a:ea typeface="Calibri"/>
                <a:cs typeface="Arial"/>
              </a:rPr>
              <a:t>Кочевники-</a:t>
            </a:r>
            <a:r>
              <a:rPr lang="ru-RU" b="1" i="1" dirty="0" err="1">
                <a:ea typeface="Calibri"/>
                <a:cs typeface="Arial"/>
              </a:rPr>
              <a:t>мидианиты</a:t>
            </a:r>
            <a:r>
              <a:rPr lang="ru-RU" b="1" i="1" dirty="0">
                <a:ea typeface="Calibri"/>
                <a:cs typeface="Arial"/>
              </a:rPr>
              <a:t> </a:t>
            </a:r>
            <a:r>
              <a:rPr lang="ru-RU" b="1" i="1" dirty="0" smtClean="0">
                <a:ea typeface="Calibri"/>
                <a:cs typeface="Arial"/>
              </a:rPr>
              <a:t> с </a:t>
            </a:r>
            <a:r>
              <a:rPr lang="ru-RU" b="1" i="1" dirty="0">
                <a:ea typeface="Calibri"/>
                <a:cs typeface="Arial"/>
              </a:rPr>
              <a:t>востока</a:t>
            </a:r>
            <a:r>
              <a:rPr lang="ru-RU" i="1" dirty="0">
                <a:ea typeface="Calibri"/>
                <a:cs typeface="Arial"/>
              </a:rPr>
              <a:t> и полудикие </a:t>
            </a:r>
            <a:r>
              <a:rPr lang="ru-RU" i="1" dirty="0" err="1">
                <a:ea typeface="Calibri"/>
                <a:cs typeface="Arial"/>
              </a:rPr>
              <a:t>амалекиты</a:t>
            </a:r>
            <a:r>
              <a:rPr lang="ru-RU" i="1" dirty="0">
                <a:ea typeface="Calibri"/>
                <a:cs typeface="Arial"/>
              </a:rPr>
              <a:t> с юга "налетали как саранча" на израильские владения.</a:t>
            </a:r>
            <a:endParaRPr lang="ru-RU" sz="2400" dirty="0">
              <a:ea typeface="Calibri"/>
              <a:cs typeface="Arial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38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923928" y="443711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*уже </a:t>
            </a:r>
            <a:r>
              <a:rPr lang="ru-RU" dirty="0"/>
              <a:t>после освобождения и заселения Земли Ханаана – Л.З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1026" name="Picture 2" descr="SimonDubno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36711"/>
            <a:ext cx="2381250" cy="3200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7380938"/>
              </p:ext>
            </p:extLst>
          </p:nvPr>
        </p:nvGraphicFramePr>
        <p:xfrm>
          <a:off x="686061" y="4646545"/>
          <a:ext cx="2952328" cy="1076978"/>
        </p:xfrm>
        <a:graphic>
          <a:graphicData uri="http://schemas.openxmlformats.org/drawingml/2006/table">
            <a:tbl>
              <a:tblPr/>
              <a:tblGrid>
                <a:gridCol w="2952328"/>
              </a:tblGrid>
              <a:tr h="436898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effectLst/>
                        </a:rPr>
                        <a:t>Семён Маркович </a:t>
                      </a:r>
                      <a:r>
                        <a:rPr lang="ru-RU" b="1" dirty="0" err="1">
                          <a:effectLst/>
                        </a:rPr>
                        <a:t>Дубнов</a:t>
                      </a:r>
                      <a:endParaRPr lang="ru-RU" b="1" dirty="0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6898">
                <a:tc>
                  <a:txBody>
                    <a:bodyPr/>
                    <a:lstStyle/>
                    <a:p>
                      <a:pPr algn="ctr"/>
                      <a:r>
                        <a:rPr lang="vi-VN" i="0" dirty="0">
                          <a:effectLst/>
                        </a:rPr>
                        <a:t>Ши́мен Ме́ерович </a:t>
                      </a:r>
                      <a:r>
                        <a:rPr lang="vi-VN" i="0" dirty="0" smtClean="0">
                          <a:effectLst/>
                        </a:rPr>
                        <a:t>Ду́бнов</a:t>
                      </a:r>
                      <a:endParaRPr lang="en-US" i="0" dirty="0" smtClean="0">
                        <a:effectLst/>
                      </a:endParaRPr>
                    </a:p>
                    <a:p>
                      <a:pPr algn="ctr"/>
                      <a:r>
                        <a:rPr lang="en-US" i="0" smtClean="0">
                          <a:effectLst/>
                        </a:rPr>
                        <a:t>(1860-1941)</a:t>
                      </a:r>
                      <a:endParaRPr lang="vi-VN" i="0" dirty="0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5029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5000">
        <p:fade/>
      </p:transition>
    </mc:Choice>
    <mc:Fallback xmlns="">
      <p:transition spd="med" advClick="0" advTm="4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8" presetClass="emph" presetSubtype="0" fill="hold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7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64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211960" y="292494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dirty="0">
                <a:solidFill>
                  <a:prstClr val="black"/>
                </a:solidFill>
                <a:ea typeface="Calibri" pitchFamily="34" charset="0"/>
                <a:cs typeface="Arial" pitchFamily="34" charset="0"/>
                <a:hlinkClick r:id="rId2"/>
              </a:rPr>
              <a:t>/18/ </a:t>
            </a:r>
            <a:r>
              <a:rPr lang="ru-RU" altLang="ru-RU" dirty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ВСЕХ ЖЕ МАЛЫХ ДЕТЕЙ </a:t>
            </a:r>
            <a:endParaRPr lang="ru-RU" altLang="ru-RU" dirty="0" smtClean="0">
              <a:solidFill>
                <a:prstClr val="black"/>
              </a:solidFill>
              <a:ea typeface="Calibri" pitchFamily="34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ЖЕНСКОГО </a:t>
            </a:r>
            <a:r>
              <a:rPr lang="ru-RU" altLang="ru-RU" dirty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ПОЛА, </a:t>
            </a:r>
            <a:endParaRPr lang="ru-RU" altLang="ru-RU" dirty="0" smtClean="0">
              <a:solidFill>
                <a:prstClr val="black"/>
              </a:solidFill>
              <a:ea typeface="Calibri" pitchFamily="34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КОТОРЫХ </a:t>
            </a:r>
            <a:r>
              <a:rPr lang="ru-RU" altLang="ru-RU" dirty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НЕ ПОЗНАЛ МУЖЧИНА, </a:t>
            </a:r>
            <a:endParaRPr lang="ru-RU" altLang="ru-RU" dirty="0" smtClean="0">
              <a:solidFill>
                <a:prstClr val="black"/>
              </a:solidFill>
              <a:ea typeface="Calibri" pitchFamily="34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ОСТАВЬТЕ </a:t>
            </a:r>
            <a:r>
              <a:rPr lang="ru-RU" altLang="ru-RU" dirty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В ЖИВЫХ ДЛЯ СЕБЯ. </a:t>
            </a:r>
            <a:endParaRPr lang="ru-RU" altLang="ru-RU" dirty="0">
              <a:solidFill>
                <a:prstClr val="black"/>
              </a:solidFill>
              <a:cs typeface="Arial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96752"/>
            <a:ext cx="3127375" cy="410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659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995936" y="1681316"/>
            <a:ext cx="381642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Справедливости </a:t>
            </a:r>
            <a:r>
              <a:rPr lang="ru-RU" altLang="ru-RU" dirty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ради следует упомянуть мнение </a:t>
            </a:r>
            <a:endParaRPr lang="ru-RU" altLang="ru-RU" dirty="0" smtClean="0">
              <a:solidFill>
                <a:prstClr val="black"/>
              </a:solidFill>
              <a:ea typeface="Calibri" pitchFamily="34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р</a:t>
            </a:r>
            <a:r>
              <a:rPr lang="ru-RU" altLang="ru-RU" dirty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. Нафтали </a:t>
            </a:r>
            <a:r>
              <a:rPr lang="ru-RU" altLang="ru-RU" dirty="0" err="1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Цви</a:t>
            </a:r>
            <a:r>
              <a:rPr lang="ru-RU" altLang="ru-RU" dirty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 </a:t>
            </a:r>
            <a:r>
              <a:rPr lang="ru-RU" altLang="ru-RU" dirty="0" err="1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Йехуда</a:t>
            </a:r>
            <a:r>
              <a:rPr lang="ru-RU" altLang="ru-RU" dirty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,  (Берлин, 1817-1893</a:t>
            </a:r>
            <a:r>
              <a:rPr lang="ru-RU" altLang="ru-RU" dirty="0" smtClean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), который </a:t>
            </a:r>
            <a:r>
              <a:rPr lang="ru-RU" altLang="ru-RU" dirty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в своей книге "</a:t>
            </a:r>
            <a:r>
              <a:rPr lang="ru-RU" altLang="ru-RU" dirty="0" err="1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hАамэк</a:t>
            </a:r>
            <a:r>
              <a:rPr lang="ru-RU" altLang="ru-RU" dirty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 </a:t>
            </a:r>
            <a:r>
              <a:rPr lang="ru-RU" altLang="ru-RU" dirty="0" err="1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давар</a:t>
            </a:r>
            <a:r>
              <a:rPr lang="ru-RU" altLang="ru-RU" dirty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" оговаривает, </a:t>
            </a:r>
            <a:endParaRPr lang="ru-RU" altLang="ru-RU" dirty="0" smtClean="0">
              <a:solidFill>
                <a:prstClr val="black"/>
              </a:solidFill>
              <a:ea typeface="Calibri" pitchFamily="34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что </a:t>
            </a:r>
            <a:r>
              <a:rPr lang="ru-RU" altLang="ru-RU" dirty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запрет не распространялся </a:t>
            </a:r>
            <a:endParaRPr lang="ru-RU" altLang="ru-RU" dirty="0" smtClean="0">
              <a:solidFill>
                <a:prstClr val="black"/>
              </a:solidFill>
              <a:ea typeface="Calibri" pitchFamily="34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на </a:t>
            </a:r>
            <a:r>
              <a:rPr lang="ru-RU" altLang="ru-RU" dirty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девственниц, т.к. они считаются "детьми женского пола" </a:t>
            </a:r>
            <a:endParaRPr lang="ru-RU" altLang="ru-RU" dirty="0" smtClean="0">
              <a:solidFill>
                <a:prstClr val="black"/>
              </a:solidFill>
              <a:ea typeface="Calibri" pitchFamily="34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вне </a:t>
            </a:r>
            <a:r>
              <a:rPr lang="ru-RU" altLang="ru-RU" dirty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зависимости от возраста.                                                                                  </a:t>
            </a:r>
            <a:endParaRPr lang="ru-RU" altLang="ru-RU" dirty="0">
              <a:solidFill>
                <a:prstClr val="black"/>
              </a:solidFill>
              <a:cs typeface="Arial" pitchFamily="34" charset="0"/>
            </a:endParaRPr>
          </a:p>
        </p:txBody>
      </p:sp>
      <p:pic>
        <p:nvPicPr>
          <p:cNvPr id="28674" name="Picture 2" descr="http://www.jewishgen.org/yizkor/volozhin/images/vol1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340768"/>
            <a:ext cx="201930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3668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0">
        <p:fade/>
      </p:transition>
    </mc:Choice>
    <mc:Fallback xmlns="">
      <p:transition spd="med" advClick="0" advTm="3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67944" y="2174436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/17/…</a:t>
            </a:r>
            <a:r>
              <a:rPr lang="ru-RU" altLang="ru-RU" dirty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И ВСЯКУЮ ЖЕНЩИНУ, </a:t>
            </a:r>
            <a:endParaRPr lang="ru-RU" altLang="ru-RU" dirty="0" smtClean="0">
              <a:solidFill>
                <a:prstClr val="black"/>
              </a:solidFill>
              <a:ea typeface="Calibri" pitchFamily="34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КОТОРУЮ </a:t>
            </a:r>
            <a:r>
              <a:rPr lang="ru-RU" altLang="ru-RU" dirty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ПОЗНАЛ МУЖЧИНА, </a:t>
            </a:r>
            <a:endParaRPr lang="ru-RU" altLang="ru-RU" dirty="0" smtClean="0">
              <a:solidFill>
                <a:prstClr val="black"/>
              </a:solidFill>
              <a:ea typeface="Calibri" pitchFamily="34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УБЕЙТЕ.</a:t>
            </a:r>
            <a:endParaRPr lang="ru-RU" altLang="ru-RU" dirty="0">
              <a:solidFill>
                <a:prstClr val="black"/>
              </a:solidFill>
              <a:cs typeface="Arial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96752"/>
            <a:ext cx="3127375" cy="410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6416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67944" y="2174436"/>
            <a:ext cx="4572000" cy="190821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РАШИ </a:t>
            </a:r>
            <a:r>
              <a:rPr lang="ru-RU" altLang="ru-RU" dirty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не мелочится:  </a:t>
            </a:r>
            <a:endParaRPr lang="ru-RU" altLang="ru-RU" dirty="0" smtClean="0">
              <a:solidFill>
                <a:prstClr val="black"/>
              </a:solidFill>
              <a:ea typeface="Calibri" pitchFamily="34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Всякую </a:t>
            </a:r>
            <a:r>
              <a:rPr lang="ru-RU" altLang="ru-RU" dirty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женщину, достигшую возраста, </a:t>
            </a:r>
            <a:endParaRPr lang="ru-RU" altLang="ru-RU" dirty="0" smtClean="0">
              <a:solidFill>
                <a:prstClr val="black"/>
              </a:solidFill>
              <a:ea typeface="Calibri" pitchFamily="34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в </a:t>
            </a:r>
            <a:r>
              <a:rPr lang="ru-RU" altLang="ru-RU" dirty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котором  </a:t>
            </a:r>
            <a:r>
              <a:rPr lang="ru-RU" altLang="ru-RU" b="1" dirty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её может познать </a:t>
            </a:r>
            <a:r>
              <a:rPr lang="ru-RU" altLang="ru-RU" dirty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мужчина, </a:t>
            </a:r>
            <a:endParaRPr lang="ru-RU" altLang="ru-RU" dirty="0" smtClean="0">
              <a:solidFill>
                <a:prstClr val="black"/>
              </a:solidFill>
              <a:ea typeface="Calibri" pitchFamily="34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даже </a:t>
            </a:r>
            <a:r>
              <a:rPr lang="ru-RU" altLang="ru-RU" dirty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если она ещё девственница, </a:t>
            </a:r>
            <a:endParaRPr lang="ru-RU" altLang="ru-RU" dirty="0" smtClean="0">
              <a:solidFill>
                <a:prstClr val="black"/>
              </a:solidFill>
              <a:ea typeface="Calibri" pitchFamily="34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- </a:t>
            </a:r>
            <a:r>
              <a:rPr lang="ru-RU" altLang="ru-RU" dirty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убейте</a:t>
            </a:r>
            <a:r>
              <a:rPr lang="ru-RU" altLang="ru-RU" dirty="0" smtClean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.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 smtClean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(так рекомендует он - см. </a:t>
            </a:r>
            <a:r>
              <a:rPr lang="ru-RU" altLang="ru-RU" sz="1400" dirty="0" err="1" smtClean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Бемидбар</a:t>
            </a:r>
            <a:r>
              <a:rPr lang="ru-RU" altLang="ru-RU" sz="1400" dirty="0" smtClean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,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 smtClean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стр. 339 – Издательство «Шамир». Иерусалим, 1995) </a:t>
            </a:r>
            <a:endParaRPr lang="ru-RU" altLang="ru-RU" sz="1400" dirty="0">
              <a:solidFill>
                <a:prstClr val="black"/>
              </a:solidFill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628800"/>
            <a:ext cx="3203967" cy="2879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8336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0">
        <p:fade/>
      </p:transition>
    </mc:Choice>
    <mc:Fallback xmlns="">
      <p:transition spd="med" advClick="0" advTm="3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2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0"/>
                            </p:stCondLst>
                            <p:childTnLst>
                              <p:par>
                                <p:cTn id="3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8000"/>
                            </p:stCondLst>
                            <p:childTnLst>
                              <p:par>
                                <p:cTn id="3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26191" y="1892731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Однако,   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в </a:t>
            </a:r>
            <a:r>
              <a:rPr lang="ru-RU" altLang="ru-RU" dirty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главе </a:t>
            </a:r>
            <a:r>
              <a:rPr lang="ru-RU" altLang="ru-RU" dirty="0" err="1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Шофтим</a:t>
            </a:r>
            <a:r>
              <a:rPr lang="ru-RU" altLang="ru-RU" dirty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 </a:t>
            </a:r>
            <a:r>
              <a:rPr lang="ru-RU" altLang="ru-RU" dirty="0" smtClean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книги </a:t>
            </a:r>
            <a:r>
              <a:rPr lang="ru-RU" altLang="ru-RU" dirty="0" err="1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Дварим</a:t>
            </a:r>
            <a:r>
              <a:rPr lang="ru-RU" altLang="ru-RU" dirty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 </a:t>
            </a:r>
            <a:r>
              <a:rPr lang="ru-RU" altLang="ru-RU" dirty="0" smtClean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 (</a:t>
            </a:r>
            <a:r>
              <a:rPr lang="ru-RU" altLang="ru-RU" dirty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20,14</a:t>
            </a:r>
            <a:r>
              <a:rPr lang="ru-RU" altLang="ru-RU" dirty="0" smtClean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), написанной </a:t>
            </a:r>
            <a:r>
              <a:rPr lang="ru-RU" altLang="ru-RU" dirty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значительно позднее, </a:t>
            </a:r>
            <a:r>
              <a:rPr lang="ru-RU" altLang="ru-RU" dirty="0" smtClean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сказано:                   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96752"/>
            <a:ext cx="3127375" cy="410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43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087776" y="325097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dirty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«ПЕРЕБЕЙ  ВСЕХ  МУЖЧИН</a:t>
            </a:r>
            <a:r>
              <a:rPr lang="en-US" altLang="ru-RU" dirty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,</a:t>
            </a:r>
            <a:r>
              <a:rPr lang="ru-RU" altLang="ru-RU" dirty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                                  …ЖЕНЩИН  ВОЗЬМИ  СЕБЕ»</a:t>
            </a:r>
            <a:endParaRPr lang="ru-RU" altLang="ru-RU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914113" y="4077072"/>
            <a:ext cx="29770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dirty="0" smtClean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И это не может не радовать.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4831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0">
        <p:fade/>
      </p:transition>
    </mc:Choice>
    <mc:Fallback xmlns="">
      <p:transition spd="med" advClick="0" advTm="3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9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000"/>
                            </p:stCondLst>
                            <p:childTnLst>
                              <p:par>
                                <p:cTn id="20" presetID="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8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5" grpId="0"/>
      <p:bldP spid="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79711" y="1196752"/>
            <a:ext cx="4506813" cy="392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 smtClean="0">
                <a:ea typeface="Calibri"/>
                <a:cs typeface="Arial"/>
              </a:rPr>
              <a:t>             Часть </a:t>
            </a:r>
            <a:r>
              <a:rPr lang="ru-RU" b="1" dirty="0">
                <a:ea typeface="Calibri"/>
                <a:cs typeface="Arial"/>
              </a:rPr>
              <a:t>2. </a:t>
            </a:r>
            <a:r>
              <a:rPr lang="ru-RU" b="1" dirty="0" smtClean="0">
                <a:ea typeface="Calibri"/>
                <a:cs typeface="Arial"/>
              </a:rPr>
              <a:t>в) </a:t>
            </a:r>
            <a:r>
              <a:rPr lang="ru-RU" b="1" dirty="0">
                <a:ea typeface="Calibri"/>
                <a:cs typeface="Arial"/>
              </a:rPr>
              <a:t>Что в бою взято, то свято.                                                                                              </a:t>
            </a:r>
            <a:endParaRPr lang="ru-RU" dirty="0">
              <a:ea typeface="Calibri"/>
              <a:cs typeface="Arial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916832"/>
            <a:ext cx="5629608" cy="392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4130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23928" y="1196752"/>
            <a:ext cx="5220072" cy="4109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u="sng" dirty="0">
                <a:solidFill>
                  <a:srgbClr val="0000FF"/>
                </a:solidFill>
                <a:ea typeface="Calibri"/>
                <a:cs typeface="Arial"/>
                <a:hlinkClick r:id="rId2" action="ppaction://hlinkfile"/>
              </a:rPr>
              <a:t>/32/ </a:t>
            </a:r>
            <a:r>
              <a:rPr lang="ru-RU" dirty="0" smtClean="0">
                <a:ea typeface="Calibri"/>
                <a:cs typeface="Arial"/>
              </a:rPr>
              <a:t>БЫЛО </a:t>
            </a:r>
            <a:r>
              <a:rPr lang="ru-RU" dirty="0">
                <a:ea typeface="Calibri"/>
                <a:cs typeface="Arial"/>
              </a:rPr>
              <a:t>ЗАХВАЧЕННОГО</a:t>
            </a:r>
            <a:r>
              <a:rPr lang="ru-RU" dirty="0" smtClean="0">
                <a:ea typeface="Calibri"/>
                <a:cs typeface="Arial"/>
              </a:rPr>
              <a:t>,                                             </a:t>
            </a:r>
            <a:r>
              <a:rPr lang="ru-RU" dirty="0">
                <a:ea typeface="Calibri"/>
                <a:cs typeface="Arial"/>
              </a:rPr>
              <a:t>НЕ СЧИТАЯ ДОБЫЧИ, КОТОРУЮ ВЗЯЛО ВОЙСКО: </a:t>
            </a:r>
            <a:endParaRPr lang="ru-RU" dirty="0" smtClean="0">
              <a:ea typeface="Calibri"/>
              <a:cs typeface="Arial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ea typeface="Calibri"/>
                <a:cs typeface="Arial"/>
              </a:rPr>
              <a:t>МЕЛКОГО </a:t>
            </a:r>
            <a:r>
              <a:rPr lang="ru-RU" dirty="0">
                <a:ea typeface="Calibri"/>
                <a:cs typeface="Arial"/>
              </a:rPr>
              <a:t>СКОТА </a:t>
            </a:r>
            <a:r>
              <a:rPr lang="ru-RU" dirty="0" smtClean="0">
                <a:ea typeface="Calibri"/>
                <a:cs typeface="Arial"/>
              </a:rPr>
              <a:t>                                                             ШЕСТЬСОТ </a:t>
            </a:r>
            <a:r>
              <a:rPr lang="ru-RU" dirty="0">
                <a:ea typeface="Calibri"/>
                <a:cs typeface="Arial"/>
              </a:rPr>
              <a:t>СЕМЬДЕСЯТ ПЯТЬ ТЫСЯЧ, </a:t>
            </a:r>
            <a:r>
              <a:rPr lang="ru-RU" dirty="0" smtClean="0">
                <a:ea typeface="Calibri"/>
                <a:cs typeface="Arial"/>
              </a:rPr>
              <a:t> 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u="sng" dirty="0" smtClean="0">
                <a:solidFill>
                  <a:srgbClr val="0000FF"/>
                </a:solidFill>
                <a:ea typeface="Calibri"/>
                <a:cs typeface="Arial"/>
                <a:hlinkClick r:id="rId3" action="ppaction://hlinkfile"/>
              </a:rPr>
              <a:t>33</a:t>
            </a:r>
            <a:r>
              <a:rPr lang="ru-RU" u="sng" dirty="0">
                <a:solidFill>
                  <a:srgbClr val="0000FF"/>
                </a:solidFill>
                <a:ea typeface="Calibri"/>
                <a:cs typeface="Arial"/>
                <a:hlinkClick r:id="rId3" action="ppaction://hlinkfile"/>
              </a:rPr>
              <a:t>/ </a:t>
            </a:r>
            <a:r>
              <a:rPr lang="ru-RU" dirty="0">
                <a:ea typeface="Calibri"/>
                <a:cs typeface="Arial"/>
              </a:rPr>
              <a:t>И КРУПНОГО СКОТА СЕМЬДЕСЯТ ДВЕ ТЫСЯЧИ, </a:t>
            </a:r>
            <a:r>
              <a:rPr lang="ru-RU" dirty="0" smtClean="0">
                <a:ea typeface="Calibri"/>
                <a:cs typeface="Arial"/>
              </a:rPr>
              <a:t>                                                                        </a:t>
            </a:r>
            <a:r>
              <a:rPr lang="ru-RU" u="sng" dirty="0" smtClean="0">
                <a:solidFill>
                  <a:srgbClr val="0000FF"/>
                </a:solidFill>
                <a:ea typeface="Calibri"/>
                <a:cs typeface="Arial"/>
                <a:hlinkClick r:id="rId4" action="ppaction://hlinkfile"/>
              </a:rPr>
              <a:t>/</a:t>
            </a:r>
            <a:r>
              <a:rPr lang="ru-RU" u="sng" dirty="0">
                <a:solidFill>
                  <a:srgbClr val="0000FF"/>
                </a:solidFill>
                <a:ea typeface="Calibri"/>
                <a:cs typeface="Arial"/>
                <a:hlinkClick r:id="rId4" action="ppaction://hlinkfile"/>
              </a:rPr>
              <a:t>34/ </a:t>
            </a:r>
            <a:r>
              <a:rPr lang="ru-RU" dirty="0">
                <a:ea typeface="Calibri"/>
                <a:cs typeface="Arial"/>
              </a:rPr>
              <a:t>И ОСЛОВ ШЕСТЬДЕСЯТ ОДНА ТЫСЯЧА. </a:t>
            </a:r>
            <a:r>
              <a:rPr lang="ru-RU" dirty="0" smtClean="0">
                <a:ea typeface="Calibri"/>
                <a:cs typeface="Arial"/>
              </a:rPr>
              <a:t> 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u="sng" dirty="0" smtClean="0">
                <a:solidFill>
                  <a:srgbClr val="0000FF"/>
                </a:solidFill>
                <a:ea typeface="Calibri"/>
                <a:cs typeface="Arial"/>
                <a:hlinkClick r:id="rId5" action="ppaction://hlinkfile"/>
              </a:rPr>
              <a:t>/</a:t>
            </a:r>
            <a:r>
              <a:rPr lang="ru-RU" u="sng" dirty="0">
                <a:solidFill>
                  <a:srgbClr val="0000FF"/>
                </a:solidFill>
                <a:ea typeface="Calibri"/>
                <a:cs typeface="Arial"/>
                <a:hlinkClick r:id="rId5" action="ppaction://hlinkfile"/>
              </a:rPr>
              <a:t>35/ </a:t>
            </a:r>
            <a:r>
              <a:rPr lang="ru-RU" dirty="0" smtClean="0">
                <a:ea typeface="Calibri"/>
                <a:cs typeface="Arial"/>
              </a:rPr>
              <a:t>И </a:t>
            </a:r>
            <a:r>
              <a:rPr lang="ru-RU" b="1" dirty="0" smtClean="0">
                <a:ea typeface="Calibri"/>
                <a:cs typeface="Arial"/>
              </a:rPr>
              <a:t>ЖЕНЩИН</a:t>
            </a:r>
            <a:r>
              <a:rPr lang="ru-RU" b="1" dirty="0">
                <a:ea typeface="Calibri"/>
                <a:cs typeface="Arial"/>
              </a:rPr>
              <a:t>, </a:t>
            </a:r>
            <a:r>
              <a:rPr lang="ru-RU" b="1" dirty="0" smtClean="0">
                <a:ea typeface="Calibri"/>
                <a:cs typeface="Arial"/>
              </a:rPr>
              <a:t>                                                                КОТОРЫХ </a:t>
            </a:r>
            <a:r>
              <a:rPr lang="ru-RU" b="1" dirty="0">
                <a:ea typeface="Calibri"/>
                <a:cs typeface="Arial"/>
              </a:rPr>
              <a:t>НЕ ПОЗНАЛ МУЖЧИНА, </a:t>
            </a:r>
            <a:r>
              <a:rPr lang="ru-RU" b="1" dirty="0" smtClean="0">
                <a:ea typeface="Calibri"/>
                <a:cs typeface="Arial"/>
              </a:rPr>
              <a:t>                                       ВСЕГО </a:t>
            </a:r>
            <a:r>
              <a:rPr lang="ru-RU" b="1" dirty="0">
                <a:ea typeface="Calibri"/>
                <a:cs typeface="Arial"/>
              </a:rPr>
              <a:t>ТРИДЦАТЬ ДВЕ ТЫСЯЧИ</a:t>
            </a:r>
            <a:r>
              <a:rPr lang="ru-RU" b="1" dirty="0" smtClean="0">
                <a:ea typeface="Calibri"/>
                <a:cs typeface="Arial"/>
              </a:rPr>
              <a:t>.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ea typeface="Calibri"/>
                <a:cs typeface="Arial"/>
              </a:rPr>
              <a:t> </a:t>
            </a:r>
            <a:r>
              <a:rPr lang="ru-RU" dirty="0">
                <a:ea typeface="Calibri"/>
                <a:cs typeface="Arial"/>
              </a:rPr>
              <a:t>(К слову, что со стариками-старухами </a:t>
            </a:r>
            <a:r>
              <a:rPr lang="ru-RU" dirty="0" smtClean="0">
                <a:ea typeface="Calibri"/>
                <a:cs typeface="Arial"/>
              </a:rPr>
              <a:t>                           старше </a:t>
            </a:r>
            <a:r>
              <a:rPr lang="ru-RU" dirty="0">
                <a:ea typeface="Calibri"/>
                <a:cs typeface="Arial"/>
              </a:rPr>
              <a:t>60 лет</a:t>
            </a:r>
            <a:r>
              <a:rPr lang="ru-RU" dirty="0" smtClean="0">
                <a:ea typeface="Calibri"/>
                <a:cs typeface="Arial"/>
              </a:rPr>
              <a:t>? – Л.З.)</a:t>
            </a:r>
            <a:endParaRPr lang="ru-RU" sz="2400" dirty="0">
              <a:ea typeface="Calibri"/>
              <a:cs typeface="Arial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96752"/>
            <a:ext cx="3127375" cy="410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8623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0">
        <p:fade/>
      </p:transition>
    </mc:Choice>
    <mc:Fallback xmlns="">
      <p:transition spd="med" advClick="0" advTm="4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4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4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4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4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4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10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4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4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8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4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4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32040" y="1480133"/>
            <a:ext cx="363589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/>
                <a:ea typeface="Times New Roman"/>
              </a:rPr>
              <a:t>Потом </a:t>
            </a:r>
            <a:r>
              <a:rPr lang="ru-RU" dirty="0">
                <a:latin typeface="Times New Roman"/>
                <a:ea typeface="Times New Roman"/>
              </a:rPr>
              <a:t>подсчитали и распределили военные трофеи. </a:t>
            </a:r>
            <a:endParaRPr lang="ru-RU" dirty="0" smtClean="0">
              <a:latin typeface="Times New Roman"/>
              <a:ea typeface="Times New Roman"/>
            </a:endParaRPr>
          </a:p>
          <a:p>
            <a:pPr algn="ctr"/>
            <a:r>
              <a:rPr lang="ru-RU" dirty="0" smtClean="0">
                <a:latin typeface="Times New Roman"/>
                <a:ea typeface="Times New Roman"/>
              </a:rPr>
              <a:t>Кто </a:t>
            </a:r>
            <a:r>
              <a:rPr lang="ru-RU" dirty="0">
                <a:latin typeface="Times New Roman"/>
                <a:ea typeface="Times New Roman"/>
              </a:rPr>
              <a:t>воевал – тому побольше,  остальным – поменьше</a:t>
            </a:r>
            <a:r>
              <a:rPr lang="ru-RU" dirty="0" smtClean="0">
                <a:latin typeface="Times New Roman"/>
                <a:ea typeface="Times New Roman"/>
              </a:rPr>
              <a:t>.</a:t>
            </a:r>
          </a:p>
          <a:p>
            <a:pPr algn="ctr"/>
            <a:r>
              <a:rPr lang="ru-RU" dirty="0" smtClean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Коэнам и левитам </a:t>
            </a:r>
            <a:r>
              <a:rPr lang="ru-RU" dirty="0" smtClean="0">
                <a:latin typeface="Times New Roman"/>
                <a:ea typeface="Times New Roman"/>
              </a:rPr>
              <a:t>–их </a:t>
            </a:r>
            <a:r>
              <a:rPr lang="ru-RU" dirty="0">
                <a:latin typeface="Times New Roman"/>
                <a:ea typeface="Times New Roman"/>
              </a:rPr>
              <a:t>десятину. </a:t>
            </a:r>
            <a:endParaRPr lang="ru-RU" dirty="0" smtClean="0">
              <a:latin typeface="Times New Roman"/>
              <a:ea typeface="Times New Roman"/>
            </a:endParaRPr>
          </a:p>
          <a:p>
            <a:pPr algn="ctr"/>
            <a:r>
              <a:rPr lang="ru-RU" dirty="0" smtClean="0">
                <a:latin typeface="Times New Roman"/>
                <a:ea typeface="Times New Roman"/>
              </a:rPr>
              <a:t>Золото </a:t>
            </a:r>
            <a:r>
              <a:rPr lang="ru-RU" dirty="0">
                <a:latin typeface="Times New Roman"/>
                <a:ea typeface="Times New Roman"/>
              </a:rPr>
              <a:t>и прочие драгоценности </a:t>
            </a:r>
            <a:r>
              <a:rPr lang="ru-RU" dirty="0" smtClean="0">
                <a:latin typeface="Times New Roman"/>
                <a:ea typeface="Times New Roman"/>
              </a:rPr>
              <a:t>   от </a:t>
            </a:r>
            <a:r>
              <a:rPr lang="ru-RU" dirty="0">
                <a:latin typeface="Times New Roman"/>
                <a:ea typeface="Times New Roman"/>
              </a:rPr>
              <a:t>12 начальников </a:t>
            </a:r>
            <a:r>
              <a:rPr lang="ru-RU" dirty="0" smtClean="0">
                <a:latin typeface="Times New Roman"/>
                <a:ea typeface="Times New Roman"/>
              </a:rPr>
              <a:t>тысяч                  и </a:t>
            </a:r>
            <a:r>
              <a:rPr lang="ru-RU" dirty="0">
                <a:latin typeface="Times New Roman"/>
                <a:ea typeface="Times New Roman"/>
              </a:rPr>
              <a:t>120 «сотников» </a:t>
            </a:r>
            <a:r>
              <a:rPr lang="ru-RU" dirty="0" smtClean="0">
                <a:latin typeface="Times New Roman"/>
                <a:ea typeface="Times New Roman"/>
              </a:rPr>
              <a:t>  </a:t>
            </a:r>
          </a:p>
          <a:p>
            <a:pPr algn="ctr"/>
            <a:r>
              <a:rPr lang="ru-RU" dirty="0" smtClean="0">
                <a:latin typeface="Times New Roman"/>
                <a:ea typeface="Times New Roman"/>
              </a:rPr>
              <a:t> -</a:t>
            </a:r>
            <a:r>
              <a:rPr lang="ru-RU" dirty="0">
                <a:latin typeface="Times New Roman"/>
                <a:ea typeface="Times New Roman"/>
              </a:rPr>
              <a:t>16750 </a:t>
            </a:r>
            <a:r>
              <a:rPr lang="ru-RU" dirty="0" err="1">
                <a:latin typeface="Times New Roman"/>
                <a:ea typeface="Times New Roman"/>
              </a:rPr>
              <a:t>шек</a:t>
            </a:r>
            <a:r>
              <a:rPr lang="ru-RU" dirty="0">
                <a:latin typeface="Times New Roman"/>
                <a:ea typeface="Times New Roman"/>
              </a:rPr>
              <a:t> (141 кг) – </a:t>
            </a:r>
            <a:r>
              <a:rPr lang="ru-RU" dirty="0" smtClean="0">
                <a:latin typeface="Times New Roman"/>
                <a:ea typeface="Times New Roman"/>
              </a:rPr>
              <a:t>                       в </a:t>
            </a:r>
            <a:r>
              <a:rPr lang="ru-RU" dirty="0">
                <a:latin typeface="Times New Roman"/>
                <a:ea typeface="Times New Roman"/>
              </a:rPr>
              <a:t>Шатер откровения – Богу. </a:t>
            </a:r>
            <a:endParaRPr lang="ru-RU" sz="28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878" y="1196752"/>
            <a:ext cx="3603625" cy="346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934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5000">
        <p:fade/>
      </p:transition>
    </mc:Choice>
    <mc:Fallback xmlns="">
      <p:transition spd="med" advClick="0"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83768" y="90872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ea typeface="Calibri"/>
                <a:cs typeface="Arial"/>
              </a:rPr>
              <a:t>         Часть </a:t>
            </a:r>
            <a:r>
              <a:rPr lang="ru-RU" dirty="0">
                <a:ea typeface="Calibri"/>
                <a:cs typeface="Arial"/>
              </a:rPr>
              <a:t>3. Дружба дружбой</a:t>
            </a:r>
            <a:r>
              <a:rPr lang="ru-RU" dirty="0" smtClean="0">
                <a:ea typeface="Calibri"/>
                <a:cs typeface="Arial"/>
              </a:rPr>
              <a:t>,</a:t>
            </a:r>
          </a:p>
          <a:p>
            <a:r>
              <a:rPr lang="ru-RU" dirty="0" smtClean="0">
                <a:ea typeface="Calibri"/>
                <a:cs typeface="Arial"/>
              </a:rPr>
              <a:t> </a:t>
            </a:r>
            <a:r>
              <a:rPr lang="ru-RU" dirty="0">
                <a:ea typeface="Calibri"/>
                <a:cs typeface="Arial"/>
              </a:rPr>
              <a:t>а табачок (земельный надел) врозь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6863" y="2156608"/>
            <a:ext cx="5478242" cy="3745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5789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32040" y="2492896"/>
            <a:ext cx="36358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/>
                <a:ea typeface="Times New Roman"/>
              </a:rPr>
              <a:t>Колена Гада и </a:t>
            </a:r>
            <a:r>
              <a:rPr lang="ru-RU" dirty="0" err="1">
                <a:latin typeface="Times New Roman"/>
                <a:ea typeface="Times New Roman"/>
              </a:rPr>
              <a:t>Реувена</a:t>
            </a:r>
            <a:r>
              <a:rPr lang="ru-RU" dirty="0">
                <a:latin typeface="Times New Roman"/>
                <a:ea typeface="Times New Roman"/>
              </a:rPr>
              <a:t> просят разрешения остаться в </a:t>
            </a:r>
            <a:r>
              <a:rPr lang="ru-RU" dirty="0" err="1">
                <a:latin typeface="Times New Roman"/>
                <a:ea typeface="Times New Roman"/>
              </a:rPr>
              <a:t>Заиорданье</a:t>
            </a:r>
            <a:r>
              <a:rPr lang="ru-RU" dirty="0">
                <a:latin typeface="Times New Roman"/>
                <a:ea typeface="Times New Roman"/>
              </a:rPr>
              <a:t>, где есть обширные пастбища для их многочисленного скота.</a:t>
            </a:r>
            <a:endParaRPr lang="ru-RU" sz="28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878" y="1196752"/>
            <a:ext cx="3603625" cy="346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8442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11960" y="2274838"/>
            <a:ext cx="388843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u="sng" dirty="0" smtClean="0">
                <a:solidFill>
                  <a:srgbClr val="0000FF"/>
                </a:solidFill>
                <a:latin typeface="Times New Roman"/>
                <a:ea typeface="Times New Roman"/>
                <a:hlinkClick r:id="rId2" action="ppaction://hlinkfile"/>
              </a:rPr>
              <a:t>/</a:t>
            </a:r>
            <a:r>
              <a:rPr lang="ru-RU" u="sng" dirty="0">
                <a:solidFill>
                  <a:srgbClr val="0000FF"/>
                </a:solidFill>
                <a:latin typeface="Times New Roman"/>
                <a:ea typeface="Times New Roman"/>
                <a:hlinkClick r:id="rId2" action="ppaction://hlinkfile"/>
              </a:rPr>
              <a:t>5/ </a:t>
            </a:r>
            <a:r>
              <a:rPr lang="ru-RU" dirty="0">
                <a:latin typeface="Times New Roman"/>
                <a:ea typeface="Times New Roman"/>
              </a:rPr>
              <a:t>[они] СКАЗАЛИ: "ЕСЛИ МЫ НАШЛИ МИЛОСТЬ В ГЛАЗАХ ТВОИХ, </a:t>
            </a:r>
            <a:endParaRPr lang="ru-RU" dirty="0" smtClean="0">
              <a:latin typeface="Times New Roman"/>
              <a:ea typeface="Times New Roman"/>
            </a:endParaRPr>
          </a:p>
          <a:p>
            <a:pPr algn="ctr"/>
            <a:r>
              <a:rPr lang="ru-RU" dirty="0" smtClean="0">
                <a:latin typeface="Times New Roman"/>
                <a:ea typeface="Times New Roman"/>
              </a:rPr>
              <a:t>ПУСТЬ </a:t>
            </a:r>
            <a:r>
              <a:rPr lang="ru-RU" dirty="0">
                <a:latin typeface="Times New Roman"/>
                <a:ea typeface="Times New Roman"/>
              </a:rPr>
              <a:t>БУДЕТ ДАНА ЗЕМЛЯ ЭТА РАБАМ ТВОИМ ВО ВЛАДЕНИЕ! НЕ ПЕРЕВОДИ </a:t>
            </a:r>
            <a:r>
              <a:rPr lang="ru-RU" dirty="0" smtClean="0">
                <a:latin typeface="Times New Roman"/>
                <a:ea typeface="Times New Roman"/>
              </a:rPr>
              <a:t>НАС</a:t>
            </a:r>
          </a:p>
          <a:p>
            <a:pPr algn="ctr"/>
            <a:r>
              <a:rPr lang="ru-RU" dirty="0" smtClean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ЧЕРЕЗ ИОРДАН!".</a:t>
            </a:r>
            <a:endParaRPr lang="ru-RU" sz="28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96752"/>
            <a:ext cx="3127375" cy="410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419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5000">
        <p:fade/>
      </p:transition>
    </mc:Choice>
    <mc:Fallback xmlns="">
      <p:transition spd="med" advClick="0"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90224" y="2650812"/>
            <a:ext cx="43142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>
                <a:latin typeface="Times New Roman"/>
                <a:ea typeface="Times New Roman"/>
              </a:rPr>
              <a:t>Моше</a:t>
            </a:r>
            <a:r>
              <a:rPr lang="ru-RU" dirty="0">
                <a:latin typeface="Times New Roman"/>
                <a:ea typeface="Times New Roman"/>
              </a:rPr>
              <a:t> упрекнул их в эгоизме.  </a:t>
            </a:r>
            <a:endParaRPr lang="ru-RU" dirty="0" smtClean="0">
              <a:latin typeface="Times New Roman"/>
              <a:ea typeface="Times New Roman"/>
            </a:endParaRPr>
          </a:p>
          <a:p>
            <a:pPr algn="ctr"/>
            <a:r>
              <a:rPr lang="ru-RU" u="sng" dirty="0" smtClean="0">
                <a:solidFill>
                  <a:srgbClr val="0000FF"/>
                </a:solidFill>
                <a:latin typeface="Times New Roman"/>
                <a:ea typeface="Times New Roman"/>
                <a:hlinkClick r:id="rId2" action="ppaction://hlinkfile"/>
              </a:rPr>
              <a:t>/</a:t>
            </a:r>
            <a:r>
              <a:rPr lang="ru-RU" u="sng" dirty="0">
                <a:solidFill>
                  <a:srgbClr val="0000FF"/>
                </a:solidFill>
                <a:latin typeface="Times New Roman"/>
                <a:ea typeface="Times New Roman"/>
                <a:hlinkClick r:id="rId2" action="ppaction://hlinkfile"/>
              </a:rPr>
              <a:t>6/ </a:t>
            </a:r>
            <a:r>
              <a:rPr lang="ru-RU" dirty="0">
                <a:latin typeface="Times New Roman"/>
                <a:ea typeface="Times New Roman"/>
              </a:rPr>
              <a:t>И СКАЗАЛ МОШЕ [им]: </a:t>
            </a:r>
            <a:endParaRPr lang="ru-RU" dirty="0" smtClean="0">
              <a:latin typeface="Times New Roman"/>
              <a:ea typeface="Times New Roman"/>
            </a:endParaRPr>
          </a:p>
          <a:p>
            <a:pPr algn="ctr"/>
            <a:r>
              <a:rPr lang="ru-RU" dirty="0" smtClean="0">
                <a:latin typeface="Times New Roman"/>
                <a:ea typeface="Times New Roman"/>
              </a:rPr>
              <a:t>"</a:t>
            </a:r>
            <a:r>
              <a:rPr lang="ru-RU" dirty="0">
                <a:latin typeface="Times New Roman"/>
                <a:ea typeface="Times New Roman"/>
              </a:rPr>
              <a:t>БРАТЬЯ ВАШИ </a:t>
            </a:r>
            <a:r>
              <a:rPr lang="ru-RU" dirty="0" smtClean="0">
                <a:latin typeface="Times New Roman"/>
                <a:ea typeface="Times New Roman"/>
              </a:rPr>
              <a:t>ПОЙДУТ НА ВОЙНУ</a:t>
            </a:r>
            <a:r>
              <a:rPr lang="ru-RU" dirty="0">
                <a:latin typeface="Times New Roman"/>
                <a:ea typeface="Times New Roman"/>
              </a:rPr>
              <a:t>, </a:t>
            </a:r>
            <a:endParaRPr lang="ru-RU" dirty="0" smtClean="0">
              <a:latin typeface="Times New Roman"/>
              <a:ea typeface="Times New Roman"/>
            </a:endParaRPr>
          </a:p>
          <a:p>
            <a:pPr algn="ctr"/>
            <a:r>
              <a:rPr lang="ru-RU" dirty="0" smtClean="0">
                <a:latin typeface="Times New Roman"/>
                <a:ea typeface="Times New Roman"/>
              </a:rPr>
              <a:t>А </a:t>
            </a:r>
            <a:r>
              <a:rPr lang="ru-RU" dirty="0">
                <a:latin typeface="Times New Roman"/>
                <a:ea typeface="Times New Roman"/>
              </a:rPr>
              <a:t>ВЫ БУДЕТЕ СИДЕТЬ ЗДЕСЬ? </a:t>
            </a:r>
            <a:endParaRPr lang="ru-RU" sz="28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96752"/>
            <a:ext cx="3127375" cy="410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271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99992" y="2422841"/>
            <a:ext cx="377991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latin typeface="Times New Roman"/>
                <a:ea typeface="Times New Roman"/>
              </a:rPr>
              <a:t>Упрёк </a:t>
            </a:r>
            <a:r>
              <a:rPr lang="ru-RU" b="1" i="1" dirty="0">
                <a:latin typeface="Times New Roman"/>
                <a:ea typeface="Times New Roman"/>
              </a:rPr>
              <a:t>не обоснован. </a:t>
            </a:r>
            <a:endParaRPr lang="ru-RU" b="1" i="1" dirty="0" smtClean="0">
              <a:latin typeface="Times New Roman"/>
              <a:ea typeface="Times New Roman"/>
            </a:endParaRPr>
          </a:p>
          <a:p>
            <a:pPr algn="ctr"/>
            <a:r>
              <a:rPr lang="ru-RU" b="1" i="1" dirty="0" smtClean="0">
                <a:latin typeface="Times New Roman"/>
                <a:ea typeface="Times New Roman"/>
              </a:rPr>
              <a:t>Эти </a:t>
            </a:r>
            <a:r>
              <a:rPr lang="ru-RU" b="1" i="1" dirty="0">
                <a:latin typeface="Times New Roman"/>
                <a:ea typeface="Times New Roman"/>
              </a:rPr>
              <a:t>колена не отказывались воевать за освобождение </a:t>
            </a:r>
            <a:r>
              <a:rPr lang="ru-RU" b="1" i="1" dirty="0" err="1">
                <a:latin typeface="Times New Roman"/>
                <a:ea typeface="Times New Roman"/>
              </a:rPr>
              <a:t>Канаана</a:t>
            </a:r>
            <a:r>
              <a:rPr lang="ru-RU" b="1" i="1" dirty="0">
                <a:latin typeface="Times New Roman"/>
                <a:ea typeface="Times New Roman"/>
              </a:rPr>
              <a:t>, они лишь просили удел в </a:t>
            </a:r>
            <a:r>
              <a:rPr lang="ru-RU" b="1" i="1" dirty="0" err="1">
                <a:latin typeface="Times New Roman"/>
                <a:ea typeface="Times New Roman"/>
              </a:rPr>
              <a:t>Заиорданье</a:t>
            </a:r>
            <a:r>
              <a:rPr lang="ru-RU" b="1" i="1" dirty="0">
                <a:latin typeface="Times New Roman"/>
                <a:ea typeface="Times New Roman"/>
              </a:rPr>
              <a:t>.</a:t>
            </a:r>
            <a:endParaRPr lang="ru-RU" sz="28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878" y="1196752"/>
            <a:ext cx="3603625" cy="346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0159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67943" y="980728"/>
            <a:ext cx="4824537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u="sng" dirty="0">
                <a:solidFill>
                  <a:srgbClr val="0000FF"/>
                </a:solidFill>
                <a:latin typeface="Times New Roman"/>
                <a:ea typeface="Times New Roman"/>
                <a:hlinkClick r:id="rId2" action="ppaction://hlinkfile"/>
              </a:rPr>
              <a:t>/7/ </a:t>
            </a:r>
            <a:r>
              <a:rPr lang="ru-RU" sz="1400" dirty="0">
                <a:latin typeface="Times New Roman"/>
                <a:ea typeface="Times New Roman"/>
              </a:rPr>
              <a:t>ЗАЧЕМ СКЛОНЯЕТЕ ВЫ СЕРДЦЕ СЫНОВ ИЗРАИЛЯ НЕ ПЕРЕХОДИТЬ В СТРАНУ, </a:t>
            </a:r>
            <a:r>
              <a:rPr lang="ru-RU" sz="1400" dirty="0" smtClean="0">
                <a:latin typeface="Times New Roman"/>
                <a:ea typeface="Times New Roman"/>
              </a:rPr>
              <a:t>КОТОРУЮ </a:t>
            </a:r>
            <a:r>
              <a:rPr lang="ru-RU" sz="1400" dirty="0">
                <a:latin typeface="Times New Roman"/>
                <a:ea typeface="Times New Roman"/>
              </a:rPr>
              <a:t>ДАЛ ИМ БОГ? </a:t>
            </a:r>
            <a:endParaRPr lang="ru-RU" sz="1400" dirty="0" smtClean="0">
              <a:latin typeface="Times New Roman"/>
              <a:ea typeface="Times New Roman"/>
            </a:endParaRPr>
          </a:p>
          <a:p>
            <a:endParaRPr lang="ru-RU" sz="1400" dirty="0" smtClean="0">
              <a:latin typeface="Times New Roman"/>
              <a:ea typeface="Times New Roman"/>
            </a:endParaRPr>
          </a:p>
          <a:p>
            <a:r>
              <a:rPr lang="ru-RU" sz="1400" u="sng" dirty="0" smtClean="0">
                <a:solidFill>
                  <a:srgbClr val="0000FF"/>
                </a:solidFill>
                <a:latin typeface="Times New Roman"/>
                <a:ea typeface="Times New Roman"/>
                <a:hlinkClick r:id="rId3" action="ppaction://hlinkfile"/>
              </a:rPr>
              <a:t>/</a:t>
            </a:r>
            <a:r>
              <a:rPr lang="ru-RU" sz="1400" u="sng" dirty="0">
                <a:solidFill>
                  <a:srgbClr val="0000FF"/>
                </a:solidFill>
                <a:latin typeface="Times New Roman"/>
                <a:ea typeface="Times New Roman"/>
                <a:hlinkClick r:id="rId3" action="ppaction://hlinkfile"/>
              </a:rPr>
              <a:t>8/ </a:t>
            </a:r>
            <a:r>
              <a:rPr lang="ru-RU" sz="1400" dirty="0">
                <a:latin typeface="Times New Roman"/>
                <a:ea typeface="Times New Roman"/>
              </a:rPr>
              <a:t>ТАК ПОСТУПИЛИ ОТЦЫ ВАШИ, КОГДА Я ПОСЛАЛ ИХ ИЗ КАДЕШ-БАРНЕА ОСМОТРЕТЬ СТРАНУ. </a:t>
            </a:r>
            <a:endParaRPr lang="ru-RU" sz="1400" dirty="0" smtClean="0">
              <a:latin typeface="Times New Roman"/>
              <a:ea typeface="Times New Roman"/>
            </a:endParaRPr>
          </a:p>
          <a:p>
            <a:endParaRPr lang="ru-RU" sz="1400" dirty="0" smtClean="0">
              <a:latin typeface="Times New Roman"/>
              <a:ea typeface="Times New Roman"/>
            </a:endParaRPr>
          </a:p>
          <a:p>
            <a:r>
              <a:rPr lang="ru-RU" sz="1400" u="sng" dirty="0" smtClean="0">
                <a:solidFill>
                  <a:srgbClr val="0000FF"/>
                </a:solidFill>
                <a:latin typeface="Times New Roman"/>
                <a:ea typeface="Times New Roman"/>
                <a:hlinkClick r:id="rId4" action="ppaction://hlinkfile"/>
              </a:rPr>
              <a:t>/</a:t>
            </a:r>
            <a:r>
              <a:rPr lang="ru-RU" sz="1400" u="sng" dirty="0">
                <a:solidFill>
                  <a:srgbClr val="0000FF"/>
                </a:solidFill>
                <a:latin typeface="Times New Roman"/>
                <a:ea typeface="Times New Roman"/>
                <a:hlinkClick r:id="rId4" action="ppaction://hlinkfile"/>
              </a:rPr>
              <a:t>9/ </a:t>
            </a:r>
            <a:r>
              <a:rPr lang="ru-RU" sz="1400" dirty="0">
                <a:latin typeface="Times New Roman"/>
                <a:ea typeface="Times New Roman"/>
              </a:rPr>
              <a:t>ОНИ ОСМОТРЕЛИ ЕЁ И СКЛОНЯЛИ СЕРДЦЕ СЫНОВ ИЗРАИЛЯ НЕ ИДТИ В СТРАНУ, </a:t>
            </a:r>
            <a:r>
              <a:rPr lang="ru-RU" sz="1400" dirty="0" smtClean="0">
                <a:latin typeface="Times New Roman"/>
                <a:ea typeface="Times New Roman"/>
              </a:rPr>
              <a:t>КОТОРУЮ </a:t>
            </a:r>
            <a:r>
              <a:rPr lang="ru-RU" sz="1400" dirty="0">
                <a:latin typeface="Times New Roman"/>
                <a:ea typeface="Times New Roman"/>
              </a:rPr>
              <a:t>ДАЛ ИМ БОГ</a:t>
            </a:r>
            <a:r>
              <a:rPr lang="ru-RU" sz="1400" dirty="0" smtClean="0">
                <a:latin typeface="Times New Roman"/>
                <a:ea typeface="Times New Roman"/>
              </a:rPr>
              <a:t>. </a:t>
            </a:r>
          </a:p>
          <a:p>
            <a:endParaRPr lang="ru-RU" sz="1400" u="sng" dirty="0" smtClean="0">
              <a:solidFill>
                <a:srgbClr val="0000FF"/>
              </a:solidFill>
              <a:latin typeface="Times New Roman"/>
              <a:ea typeface="Times New Roman"/>
              <a:hlinkClick r:id="rId5" action="ppaction://hlinkfile"/>
            </a:endParaRPr>
          </a:p>
          <a:p>
            <a:r>
              <a:rPr lang="ru-RU" sz="1400" u="sng" dirty="0" smtClean="0">
                <a:solidFill>
                  <a:srgbClr val="0000FF"/>
                </a:solidFill>
                <a:latin typeface="Times New Roman"/>
                <a:ea typeface="Times New Roman"/>
                <a:hlinkClick r:id="rId5" action="ppaction://hlinkfile"/>
              </a:rPr>
              <a:t>/13/</a:t>
            </a:r>
            <a:r>
              <a:rPr lang="ru-RU" sz="1400" u="sng" dirty="0">
                <a:solidFill>
                  <a:srgbClr val="0000FF"/>
                </a:solidFill>
                <a:latin typeface="Times New Roman"/>
                <a:ea typeface="Times New Roman"/>
                <a:hlinkClick r:id="rId5" action="ppaction://hlinkfile"/>
              </a:rPr>
              <a:t> </a:t>
            </a:r>
            <a:r>
              <a:rPr lang="ru-RU" sz="1400" dirty="0">
                <a:latin typeface="Times New Roman"/>
                <a:ea typeface="Times New Roman"/>
              </a:rPr>
              <a:t>И ВОСПЫЛАЛ </a:t>
            </a:r>
            <a:r>
              <a:rPr lang="ru-RU" sz="1400" dirty="0" smtClean="0">
                <a:latin typeface="Times New Roman"/>
                <a:ea typeface="Times New Roman"/>
              </a:rPr>
              <a:t>В </a:t>
            </a:r>
            <a:r>
              <a:rPr lang="ru-RU" sz="1400" dirty="0">
                <a:latin typeface="Times New Roman"/>
                <a:ea typeface="Times New Roman"/>
              </a:rPr>
              <a:t>ТОТ ДЕНЬ </a:t>
            </a:r>
            <a:r>
              <a:rPr lang="ru-RU" sz="1400" dirty="0" smtClean="0">
                <a:latin typeface="Times New Roman"/>
                <a:ea typeface="Times New Roman"/>
              </a:rPr>
              <a:t>ГНЕВ БОГА                                НА </a:t>
            </a:r>
            <a:r>
              <a:rPr lang="ru-RU" sz="1400" dirty="0">
                <a:latin typeface="Times New Roman"/>
                <a:ea typeface="Times New Roman"/>
              </a:rPr>
              <a:t>ИЗРАИЛЬ, И ВОДИЛ ОН ИХ ПО ПУСТЫНЕ </a:t>
            </a:r>
            <a:r>
              <a:rPr lang="ru-RU" sz="1400" dirty="0" smtClean="0">
                <a:latin typeface="Times New Roman"/>
                <a:ea typeface="Times New Roman"/>
              </a:rPr>
              <a:t>                      СОРОК </a:t>
            </a:r>
            <a:r>
              <a:rPr lang="ru-RU" sz="1400" dirty="0">
                <a:latin typeface="Times New Roman"/>
                <a:ea typeface="Times New Roman"/>
              </a:rPr>
              <a:t>ЛЕТ, ПОКА НЕ КОНЧИЛОСЬ ВСЕ ПОКОЛЕНИЕ, СОВЕРШИВШЕЕ ЗЛО В ГЛАЗАХ БОГА. </a:t>
            </a:r>
            <a:endParaRPr lang="ru-RU" sz="1400" dirty="0" smtClean="0">
              <a:latin typeface="Times New Roman"/>
              <a:ea typeface="Times New Roman"/>
            </a:endParaRPr>
          </a:p>
          <a:p>
            <a:endParaRPr lang="ru-RU" sz="1400" u="sng" dirty="0" smtClean="0">
              <a:solidFill>
                <a:srgbClr val="0000FF"/>
              </a:solidFill>
              <a:latin typeface="Times New Roman"/>
              <a:ea typeface="Times New Roman"/>
              <a:hlinkClick r:id="rId6" action="ppaction://hlinkfile"/>
            </a:endParaRPr>
          </a:p>
          <a:p>
            <a:r>
              <a:rPr lang="ru-RU" sz="1400" u="sng" dirty="0" smtClean="0">
                <a:solidFill>
                  <a:srgbClr val="0000FF"/>
                </a:solidFill>
                <a:latin typeface="Times New Roman"/>
                <a:ea typeface="Times New Roman"/>
                <a:hlinkClick r:id="rId6" action="ppaction://hlinkfile"/>
              </a:rPr>
              <a:t>/</a:t>
            </a:r>
            <a:r>
              <a:rPr lang="ru-RU" sz="1400" u="sng" dirty="0">
                <a:solidFill>
                  <a:srgbClr val="0000FF"/>
                </a:solidFill>
                <a:latin typeface="Times New Roman"/>
                <a:ea typeface="Times New Roman"/>
                <a:hlinkClick r:id="rId6" action="ppaction://hlinkfile"/>
              </a:rPr>
              <a:t>14/ </a:t>
            </a:r>
            <a:r>
              <a:rPr lang="ru-RU" sz="1400" dirty="0">
                <a:latin typeface="Times New Roman"/>
                <a:ea typeface="Times New Roman"/>
              </a:rPr>
              <a:t>И ВОТ, ПРИШЛИ ВЫ НА СМЕНУ ОТЦАМ ВАШИМ, СБОРИЩЕ ЛЮДЕЙ ГРЕШНЫХ, ЧТОБЫ ЕЩЁ УВЕЛИЧИТЬ ГНЕВ БОГА НА ИЗРАИЛЬ! </a:t>
            </a:r>
            <a:endParaRPr lang="ru-RU" sz="1400" dirty="0" smtClean="0">
              <a:latin typeface="Times New Roman"/>
              <a:ea typeface="Times New Roman"/>
            </a:endParaRPr>
          </a:p>
          <a:p>
            <a:endParaRPr lang="ru-RU" sz="1400" u="sng" dirty="0" smtClean="0">
              <a:solidFill>
                <a:srgbClr val="0000FF"/>
              </a:solidFill>
              <a:latin typeface="Times New Roman"/>
              <a:ea typeface="Times New Roman"/>
              <a:hlinkClick r:id="rId7" action="ppaction://hlinkfile"/>
            </a:endParaRPr>
          </a:p>
          <a:p>
            <a:r>
              <a:rPr lang="ru-RU" sz="1400" u="sng" dirty="0" smtClean="0">
                <a:solidFill>
                  <a:srgbClr val="0000FF"/>
                </a:solidFill>
                <a:latin typeface="Times New Roman"/>
                <a:ea typeface="Times New Roman"/>
                <a:hlinkClick r:id="rId7" action="ppaction://hlinkfile"/>
              </a:rPr>
              <a:t>/</a:t>
            </a:r>
            <a:r>
              <a:rPr lang="ru-RU" sz="1400" u="sng" dirty="0">
                <a:solidFill>
                  <a:srgbClr val="0000FF"/>
                </a:solidFill>
                <a:latin typeface="Times New Roman"/>
                <a:ea typeface="Times New Roman"/>
                <a:hlinkClick r:id="rId7" action="ppaction://hlinkfile"/>
              </a:rPr>
              <a:t>15/ </a:t>
            </a:r>
            <a:r>
              <a:rPr lang="ru-RU" sz="1400" dirty="0">
                <a:latin typeface="Times New Roman"/>
                <a:ea typeface="Times New Roman"/>
              </a:rPr>
              <a:t>ЕСЛИ ОТВЕРНЕТЕСЬ ВЫ ОТ НЕГО, ТО ОСТАВИТ ОН ВАС ЕЩЕ В ПУСТЫНЕ, И ПОГУБИТЕ ВЫ </a:t>
            </a:r>
            <a:r>
              <a:rPr lang="ru-RU" sz="1400" dirty="0" smtClean="0">
                <a:latin typeface="Times New Roman"/>
                <a:ea typeface="Times New Roman"/>
              </a:rPr>
              <a:t>                              ВЕСЬ </a:t>
            </a:r>
            <a:r>
              <a:rPr lang="ru-RU" sz="1400" dirty="0">
                <a:latin typeface="Times New Roman"/>
                <a:ea typeface="Times New Roman"/>
              </a:rPr>
              <a:t>НАРОД </a:t>
            </a:r>
            <a:r>
              <a:rPr lang="ru-RU" sz="1400" dirty="0" smtClean="0">
                <a:latin typeface="Times New Roman"/>
                <a:ea typeface="Times New Roman"/>
              </a:rPr>
              <a:t>СВОЙ.</a:t>
            </a:r>
            <a:endParaRPr lang="ru-RU" sz="14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96752"/>
            <a:ext cx="3127375" cy="410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1805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0">
        <p:fade/>
      </p:transition>
    </mc:Choice>
    <mc:Fallback xmlns="">
      <p:transition spd="med" advClick="0" advTm="5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4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4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4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4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4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10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4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4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8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4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4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4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4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15769" y="2327755"/>
            <a:ext cx="265257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latin typeface="Times New Roman"/>
                <a:ea typeface="Times New Roman"/>
              </a:rPr>
              <a:t>И </a:t>
            </a:r>
            <a:r>
              <a:rPr lang="ru-RU" b="1" i="1" dirty="0">
                <a:latin typeface="Times New Roman"/>
                <a:ea typeface="Times New Roman"/>
              </a:rPr>
              <a:t>раньше </a:t>
            </a:r>
            <a:r>
              <a:rPr lang="ru-RU" b="1" i="1" dirty="0" smtClean="0">
                <a:latin typeface="Times New Roman"/>
                <a:ea typeface="Times New Roman"/>
              </a:rPr>
              <a:t>я не находил,</a:t>
            </a:r>
          </a:p>
          <a:p>
            <a:pPr algn="ctr"/>
            <a:r>
              <a:rPr lang="ru-RU" b="1" i="1" dirty="0" smtClean="0">
                <a:latin typeface="Times New Roman"/>
                <a:ea typeface="Times New Roman"/>
              </a:rPr>
              <a:t> </a:t>
            </a:r>
            <a:r>
              <a:rPr lang="ru-RU" b="1" i="1" dirty="0">
                <a:latin typeface="Times New Roman"/>
                <a:ea typeface="Times New Roman"/>
              </a:rPr>
              <a:t>и сейчас я не </a:t>
            </a:r>
            <a:r>
              <a:rPr lang="ru-RU" b="1" i="1" dirty="0" smtClean="0">
                <a:latin typeface="Times New Roman"/>
                <a:ea typeface="Times New Roman"/>
              </a:rPr>
              <a:t>нахожу</a:t>
            </a:r>
          </a:p>
          <a:p>
            <a:pPr algn="ctr"/>
            <a:r>
              <a:rPr lang="ru-RU" b="1" i="1" dirty="0" smtClean="0">
                <a:latin typeface="Times New Roman"/>
                <a:ea typeface="Times New Roman"/>
              </a:rPr>
              <a:t> </a:t>
            </a:r>
            <a:r>
              <a:rPr lang="ru-RU" b="1" i="1" dirty="0">
                <a:latin typeface="Times New Roman"/>
                <a:ea typeface="Times New Roman"/>
              </a:rPr>
              <a:t>вины разведчиков. </a:t>
            </a:r>
            <a:endParaRPr lang="ru-RU" b="1" i="1" dirty="0" smtClean="0">
              <a:latin typeface="Times New Roman"/>
              <a:ea typeface="Times New Roman"/>
            </a:endParaRPr>
          </a:p>
          <a:p>
            <a:pPr algn="ctr"/>
            <a:r>
              <a:rPr lang="ru-RU" b="1" i="1" dirty="0" smtClean="0">
                <a:latin typeface="Times New Roman"/>
                <a:ea typeface="Times New Roman"/>
              </a:rPr>
              <a:t>“</a:t>
            </a:r>
            <a:r>
              <a:rPr lang="ru-RU" b="1" i="1" dirty="0">
                <a:latin typeface="Times New Roman"/>
                <a:ea typeface="Times New Roman"/>
              </a:rPr>
              <a:t>Что увидели, </a:t>
            </a:r>
            <a:endParaRPr lang="ru-RU" b="1" i="1" dirty="0" smtClean="0">
              <a:latin typeface="Times New Roman"/>
              <a:ea typeface="Times New Roman"/>
            </a:endParaRPr>
          </a:p>
          <a:p>
            <a:pPr algn="ctr"/>
            <a:r>
              <a:rPr lang="ru-RU" b="1" i="1" dirty="0" smtClean="0">
                <a:latin typeface="Times New Roman"/>
                <a:ea typeface="Times New Roman"/>
              </a:rPr>
              <a:t>о </a:t>
            </a:r>
            <a:r>
              <a:rPr lang="ru-RU" b="1" i="1" dirty="0">
                <a:latin typeface="Times New Roman"/>
                <a:ea typeface="Times New Roman"/>
              </a:rPr>
              <a:t>том и докладываем</a:t>
            </a:r>
            <a:r>
              <a:rPr lang="ru-RU" dirty="0">
                <a:latin typeface="Times New Roman"/>
                <a:ea typeface="Times New Roman"/>
              </a:rPr>
              <a:t>". </a:t>
            </a:r>
            <a:endParaRPr lang="ru-RU" dirty="0" smtClean="0">
              <a:latin typeface="Times New Roman"/>
              <a:ea typeface="Times New Roman"/>
            </a:endParaRPr>
          </a:p>
          <a:p>
            <a:pPr algn="ctr"/>
            <a:r>
              <a:rPr lang="ru-RU" dirty="0" smtClean="0">
                <a:latin typeface="Times New Roman"/>
                <a:ea typeface="Times New Roman"/>
              </a:rPr>
              <a:t>Вам, мудрецам, принимать решение. </a:t>
            </a:r>
            <a:endParaRPr lang="ru-RU" sz="28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878" y="1196752"/>
            <a:ext cx="3603625" cy="346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891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95936" y="1356919"/>
            <a:ext cx="4788024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u="sng" dirty="0">
                <a:solidFill>
                  <a:srgbClr val="0000FF"/>
                </a:solidFill>
                <a:latin typeface="Times New Roman"/>
                <a:ea typeface="Times New Roman"/>
                <a:hlinkClick r:id="rId2" action="ppaction://hlinkfile"/>
              </a:rPr>
              <a:t>/16/ </a:t>
            </a:r>
            <a:r>
              <a:rPr lang="ru-RU" sz="1400" dirty="0">
                <a:latin typeface="Times New Roman"/>
                <a:ea typeface="Times New Roman"/>
              </a:rPr>
              <a:t>И СКАЗАЛИ [они]: </a:t>
            </a:r>
            <a:r>
              <a:rPr lang="ru-RU" sz="1400" dirty="0" smtClean="0">
                <a:latin typeface="Times New Roman"/>
                <a:ea typeface="Times New Roman"/>
              </a:rPr>
              <a:t>                                                            "</a:t>
            </a:r>
            <a:r>
              <a:rPr lang="ru-RU" sz="1400" dirty="0">
                <a:latin typeface="Times New Roman"/>
                <a:ea typeface="Times New Roman"/>
              </a:rPr>
              <a:t>ПОСТРОИМ МЫ ЗДЕСЬ ЗАГОНЫ ДЛЯ ОВЕЦ </a:t>
            </a:r>
            <a:r>
              <a:rPr lang="ru-RU" sz="1400" dirty="0" smtClean="0">
                <a:latin typeface="Times New Roman"/>
                <a:ea typeface="Times New Roman"/>
              </a:rPr>
              <a:t>                  И </a:t>
            </a:r>
            <a:r>
              <a:rPr lang="ru-RU" sz="1400" dirty="0">
                <a:latin typeface="Times New Roman"/>
                <a:ea typeface="Times New Roman"/>
              </a:rPr>
              <a:t>ГОРОДА ДЛЯ МАЛЫХ ДЕТЕЙ НАШИХ, </a:t>
            </a:r>
            <a:endParaRPr lang="ru-RU" sz="1400" dirty="0" smtClean="0">
              <a:latin typeface="Times New Roman"/>
              <a:ea typeface="Times New Roman"/>
            </a:endParaRPr>
          </a:p>
          <a:p>
            <a:pPr algn="ctr"/>
            <a:r>
              <a:rPr lang="ru-RU" sz="1400" u="sng" dirty="0" smtClean="0">
                <a:solidFill>
                  <a:srgbClr val="0000FF"/>
                </a:solidFill>
                <a:latin typeface="Times New Roman"/>
                <a:ea typeface="Times New Roman"/>
                <a:hlinkClick r:id="rId3" action="ppaction://hlinkfile"/>
              </a:rPr>
              <a:t>/</a:t>
            </a:r>
            <a:r>
              <a:rPr lang="ru-RU" sz="1400" u="sng" dirty="0">
                <a:solidFill>
                  <a:srgbClr val="0000FF"/>
                </a:solidFill>
                <a:latin typeface="Times New Roman"/>
                <a:ea typeface="Times New Roman"/>
                <a:hlinkClick r:id="rId3" action="ppaction://hlinkfile"/>
              </a:rPr>
              <a:t>17/ </a:t>
            </a:r>
            <a:r>
              <a:rPr lang="ru-RU" sz="1400" dirty="0">
                <a:latin typeface="Times New Roman"/>
                <a:ea typeface="Times New Roman"/>
              </a:rPr>
              <a:t>А [сами] МЫ ПОЙДЕМ </a:t>
            </a:r>
            <a:r>
              <a:rPr lang="ru-RU" sz="1400" dirty="0" smtClean="0">
                <a:latin typeface="Times New Roman"/>
                <a:ea typeface="Times New Roman"/>
              </a:rPr>
              <a:t> ПЕРЕД </a:t>
            </a:r>
            <a:r>
              <a:rPr lang="ru-RU" sz="1400" dirty="0">
                <a:latin typeface="Times New Roman"/>
                <a:ea typeface="Times New Roman"/>
              </a:rPr>
              <a:t>СЫНАМИ ИЗРАИЛЯ </a:t>
            </a:r>
            <a:r>
              <a:rPr lang="ru-RU" sz="1400" dirty="0" smtClean="0">
                <a:latin typeface="Times New Roman"/>
                <a:ea typeface="Times New Roman"/>
              </a:rPr>
              <a:t>                                                         /</a:t>
            </a:r>
            <a:r>
              <a:rPr lang="ru-RU" sz="1400" dirty="0">
                <a:latin typeface="Times New Roman"/>
                <a:ea typeface="Times New Roman"/>
              </a:rPr>
              <a:t>в первых рядах войска – РАШИ/; </a:t>
            </a:r>
            <a:endParaRPr lang="ru-RU" sz="1400" dirty="0" smtClean="0">
              <a:latin typeface="Times New Roman"/>
              <a:ea typeface="Times New Roman"/>
            </a:endParaRPr>
          </a:p>
          <a:p>
            <a:pPr algn="ctr"/>
            <a:r>
              <a:rPr lang="ru-RU" sz="1400" dirty="0" smtClean="0">
                <a:latin typeface="Times New Roman"/>
                <a:ea typeface="Times New Roman"/>
              </a:rPr>
              <a:t>ПУСТЬ </a:t>
            </a:r>
            <a:r>
              <a:rPr lang="ru-RU" sz="1400" dirty="0">
                <a:latin typeface="Times New Roman"/>
                <a:ea typeface="Times New Roman"/>
              </a:rPr>
              <a:t>ЖЕ ОСТАНУТСЯ МАЛЫЕ ДЕТИ НАШИ </a:t>
            </a:r>
            <a:r>
              <a:rPr lang="ru-RU" sz="1400" dirty="0" smtClean="0">
                <a:latin typeface="Times New Roman"/>
                <a:ea typeface="Times New Roman"/>
              </a:rPr>
              <a:t>                             В </a:t>
            </a:r>
            <a:r>
              <a:rPr lang="ru-RU" sz="1400" dirty="0">
                <a:latin typeface="Times New Roman"/>
                <a:ea typeface="Times New Roman"/>
              </a:rPr>
              <a:t>ГОРОДАХ, </a:t>
            </a:r>
            <a:r>
              <a:rPr lang="ru-RU" sz="1400" dirty="0" smtClean="0">
                <a:latin typeface="Times New Roman"/>
                <a:ea typeface="Times New Roman"/>
              </a:rPr>
              <a:t>                                                           ЗАЩИЩЕННЫХ </a:t>
            </a:r>
            <a:r>
              <a:rPr lang="ru-RU" sz="1400" dirty="0">
                <a:latin typeface="Times New Roman"/>
                <a:ea typeface="Times New Roman"/>
              </a:rPr>
              <a:t>ОТ ЖИТЕЛЕЙ ЭТОЙ СТРАНЫ. </a:t>
            </a:r>
            <a:endParaRPr lang="ru-RU" sz="1400" dirty="0" smtClean="0">
              <a:latin typeface="Times New Roman"/>
              <a:ea typeface="Times New Roman"/>
            </a:endParaRPr>
          </a:p>
          <a:p>
            <a:pPr algn="ctr"/>
            <a:r>
              <a:rPr lang="ru-RU" sz="1400" u="sng" dirty="0" smtClean="0">
                <a:solidFill>
                  <a:srgbClr val="0000FF"/>
                </a:solidFill>
                <a:latin typeface="Times New Roman"/>
                <a:ea typeface="Times New Roman"/>
                <a:hlinkClick r:id="rId4" action="ppaction://hlinkfile"/>
              </a:rPr>
              <a:t>/</a:t>
            </a:r>
            <a:r>
              <a:rPr lang="ru-RU" sz="1400" u="sng" dirty="0">
                <a:solidFill>
                  <a:srgbClr val="0000FF"/>
                </a:solidFill>
                <a:latin typeface="Times New Roman"/>
                <a:ea typeface="Times New Roman"/>
                <a:hlinkClick r:id="rId4" action="ppaction://hlinkfile"/>
              </a:rPr>
              <a:t>18/ </a:t>
            </a:r>
            <a:r>
              <a:rPr lang="ru-RU" sz="1400" dirty="0">
                <a:latin typeface="Times New Roman"/>
                <a:ea typeface="Times New Roman"/>
              </a:rPr>
              <a:t>НЕ ВОЗВРАТИМСЯ МЫ В ДОМА НАШИ, </a:t>
            </a:r>
            <a:r>
              <a:rPr lang="ru-RU" sz="1400" dirty="0" smtClean="0">
                <a:latin typeface="Times New Roman"/>
                <a:ea typeface="Times New Roman"/>
              </a:rPr>
              <a:t>                          ПОКА </a:t>
            </a:r>
            <a:r>
              <a:rPr lang="ru-RU" sz="1400" dirty="0">
                <a:latin typeface="Times New Roman"/>
                <a:ea typeface="Times New Roman"/>
              </a:rPr>
              <a:t>НЕ ПОЛУЧИТ </a:t>
            </a:r>
            <a:r>
              <a:rPr lang="ru-RU" sz="1400" dirty="0" smtClean="0">
                <a:latin typeface="Times New Roman"/>
                <a:ea typeface="Times New Roman"/>
              </a:rPr>
              <a:t>                                                                   КАЖДЫЙ  ИЗ </a:t>
            </a:r>
            <a:r>
              <a:rPr lang="ru-RU" sz="1400" dirty="0">
                <a:latin typeface="Times New Roman"/>
                <a:ea typeface="Times New Roman"/>
              </a:rPr>
              <a:t>СЫНОВ ИЗРАИЛЯ УДЕЛ СВОЙ. </a:t>
            </a:r>
            <a:endParaRPr lang="ru-RU" sz="1400" dirty="0" smtClean="0">
              <a:latin typeface="Times New Roman"/>
              <a:ea typeface="Times New Roman"/>
            </a:endParaRPr>
          </a:p>
          <a:p>
            <a:pPr algn="ctr"/>
            <a:r>
              <a:rPr lang="ru-RU" sz="1400" u="sng" dirty="0" smtClean="0">
                <a:solidFill>
                  <a:srgbClr val="0000FF"/>
                </a:solidFill>
                <a:latin typeface="Times New Roman"/>
                <a:ea typeface="Times New Roman"/>
              </a:rPr>
              <a:t>/</a:t>
            </a:r>
            <a:r>
              <a:rPr lang="ru-RU" sz="1400" u="sng" dirty="0">
                <a:solidFill>
                  <a:srgbClr val="0000FF"/>
                </a:solidFill>
                <a:latin typeface="Times New Roman"/>
                <a:ea typeface="Times New Roman"/>
                <a:hlinkClick r:id="rId5" action="ppaction://hlinkfile"/>
              </a:rPr>
              <a:t>19/ </a:t>
            </a:r>
            <a:r>
              <a:rPr lang="ru-RU" sz="1400" u="sng" dirty="0">
                <a:solidFill>
                  <a:srgbClr val="0000FF"/>
                </a:solidFill>
                <a:latin typeface="Times New Roman"/>
                <a:ea typeface="Times New Roman"/>
              </a:rPr>
              <a:t>А</a:t>
            </a:r>
            <a:r>
              <a:rPr lang="ru-RU" sz="1400" dirty="0">
                <a:latin typeface="Times New Roman"/>
                <a:ea typeface="Times New Roman"/>
              </a:rPr>
              <a:t> МЫ НЕ ВОЗЬМЕМ С НИМИ УДЕЛА </a:t>
            </a:r>
            <a:r>
              <a:rPr lang="ru-RU" sz="1400" dirty="0" smtClean="0">
                <a:latin typeface="Times New Roman"/>
                <a:ea typeface="Times New Roman"/>
              </a:rPr>
              <a:t>                                      ПО </a:t>
            </a:r>
            <a:r>
              <a:rPr lang="ru-RU" sz="1400" dirty="0">
                <a:latin typeface="Times New Roman"/>
                <a:ea typeface="Times New Roman"/>
              </a:rPr>
              <a:t>ТУ СТОРОНУ ИОРДАНА,.. </a:t>
            </a:r>
            <a:r>
              <a:rPr lang="ru-RU" sz="1400" dirty="0" smtClean="0">
                <a:latin typeface="Times New Roman"/>
                <a:ea typeface="Times New Roman"/>
              </a:rPr>
              <a:t>                                                     -  </a:t>
            </a:r>
            <a:r>
              <a:rPr lang="ru-RU" sz="1400" dirty="0">
                <a:latin typeface="Times New Roman"/>
                <a:ea typeface="Times New Roman"/>
              </a:rPr>
              <a:t>МЫ ПОЛУЧИМ УДЕЛ НАШ </a:t>
            </a:r>
            <a:r>
              <a:rPr lang="ru-RU" sz="1400" dirty="0" smtClean="0">
                <a:latin typeface="Times New Roman"/>
                <a:ea typeface="Times New Roman"/>
              </a:rPr>
              <a:t>                                                           НА </a:t>
            </a:r>
            <a:r>
              <a:rPr lang="ru-RU" sz="1400" dirty="0">
                <a:latin typeface="Times New Roman"/>
                <a:ea typeface="Times New Roman"/>
              </a:rPr>
              <a:t>ВОСТОЧНОЙ СТОРОНЕ ИОРДАНА".</a:t>
            </a:r>
            <a:endParaRPr lang="ru-RU" sz="14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96752"/>
            <a:ext cx="3127375" cy="410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610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0">
        <p:fade/>
      </p:transition>
    </mc:Choice>
    <mc:Fallback xmlns="">
      <p:transition spd="med" advClick="0" advTm="4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0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96752"/>
            <a:ext cx="3127375" cy="410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283968" y="2492896"/>
            <a:ext cx="35283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u="sng" dirty="0">
                <a:solidFill>
                  <a:srgbClr val="0000FF"/>
                </a:solidFill>
                <a:ea typeface="Calibri"/>
                <a:cs typeface="Arial"/>
                <a:hlinkClick r:id="rId3" action="ppaction://hlinkfile"/>
              </a:rPr>
              <a:t>/20/ </a:t>
            </a:r>
            <a:r>
              <a:rPr lang="ru-RU" dirty="0">
                <a:ea typeface="Calibri"/>
                <a:cs typeface="Arial"/>
              </a:rPr>
              <a:t>И СКАЗАЛ ИМ МОШЕ</a:t>
            </a:r>
            <a:r>
              <a:rPr lang="ru-RU" u="sng" dirty="0">
                <a:solidFill>
                  <a:srgbClr val="0000FF"/>
                </a:solidFill>
                <a:ea typeface="Calibri"/>
                <a:cs typeface="Arial"/>
              </a:rPr>
              <a:t>: </a:t>
            </a:r>
            <a:endParaRPr lang="ru-RU" u="sng" dirty="0" smtClean="0">
              <a:solidFill>
                <a:srgbClr val="0000FF"/>
              </a:solidFill>
              <a:ea typeface="Calibri"/>
              <a:cs typeface="Arial"/>
            </a:endParaRPr>
          </a:p>
          <a:p>
            <a:pPr algn="ctr"/>
            <a:r>
              <a:rPr lang="ru-RU" u="sng" dirty="0" smtClean="0">
                <a:solidFill>
                  <a:srgbClr val="0000FF"/>
                </a:solidFill>
                <a:ea typeface="Calibri"/>
                <a:cs typeface="Arial"/>
              </a:rPr>
              <a:t>…</a:t>
            </a:r>
            <a:r>
              <a:rPr lang="ru-RU" u="sng" dirty="0" smtClean="0">
                <a:solidFill>
                  <a:srgbClr val="0000FF"/>
                </a:solidFill>
                <a:ea typeface="Calibri"/>
                <a:cs typeface="Arial"/>
                <a:hlinkClick r:id="rId4" action="ppaction://hlinkfile"/>
              </a:rPr>
              <a:t>/</a:t>
            </a:r>
            <a:r>
              <a:rPr lang="ru-RU" u="sng" dirty="0">
                <a:solidFill>
                  <a:srgbClr val="0000FF"/>
                </a:solidFill>
                <a:ea typeface="Calibri"/>
                <a:cs typeface="Arial"/>
                <a:hlinkClick r:id="rId4" action="ppaction://hlinkfile"/>
              </a:rPr>
              <a:t>24/ </a:t>
            </a:r>
            <a:r>
              <a:rPr lang="ru-RU" dirty="0">
                <a:ea typeface="Calibri"/>
                <a:cs typeface="Arial"/>
              </a:rPr>
              <a:t>СТРОЙТЕ СЕБЕ ГОРОДА </a:t>
            </a:r>
            <a:endParaRPr lang="ru-RU" dirty="0" smtClean="0">
              <a:ea typeface="Calibri"/>
              <a:cs typeface="Arial"/>
            </a:endParaRPr>
          </a:p>
          <a:p>
            <a:pPr algn="ctr"/>
            <a:r>
              <a:rPr lang="ru-RU" dirty="0" smtClean="0">
                <a:ea typeface="Calibri"/>
                <a:cs typeface="Arial"/>
              </a:rPr>
              <a:t>ДЛЯ </a:t>
            </a:r>
            <a:r>
              <a:rPr lang="ru-RU" dirty="0">
                <a:ea typeface="Calibri"/>
                <a:cs typeface="Arial"/>
              </a:rPr>
              <a:t>МАЛЫХ ДЕТЕЙ ВАШИХ                              И ЗАГОНЫ ДЛЯ СКОТА ВАШЕГО, </a:t>
            </a:r>
            <a:endParaRPr lang="ru-RU" dirty="0" smtClean="0">
              <a:ea typeface="Calibri"/>
              <a:cs typeface="Arial"/>
            </a:endParaRPr>
          </a:p>
          <a:p>
            <a:pPr algn="ctr"/>
            <a:r>
              <a:rPr lang="ru-RU" dirty="0" smtClean="0">
                <a:ea typeface="Calibri"/>
                <a:cs typeface="Arial"/>
              </a:rPr>
              <a:t>И </a:t>
            </a:r>
            <a:r>
              <a:rPr lang="ru-RU" dirty="0">
                <a:ea typeface="Calibri"/>
                <a:cs typeface="Arial"/>
              </a:rPr>
              <a:t>ТО, ЧТО ВЫ СКАЗАЛИ, ИСПОЛНЯЙТЕ!"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8692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5000">
        <p:fade/>
      </p:transition>
    </mc:Choice>
    <mc:Fallback xmlns="">
      <p:transition spd="med" advClick="0"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16016" y="2539526"/>
            <a:ext cx="21419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/>
                <a:ea typeface="Times New Roman"/>
              </a:rPr>
              <a:t>Так и произошло. </a:t>
            </a:r>
            <a:r>
              <a:rPr lang="ru-RU" dirty="0" smtClean="0">
                <a:latin typeface="Times New Roman"/>
                <a:ea typeface="Times New Roman"/>
              </a:rPr>
              <a:t>Войны, победы, </a:t>
            </a:r>
            <a:r>
              <a:rPr lang="ru-RU" dirty="0">
                <a:latin typeface="Times New Roman"/>
                <a:ea typeface="Times New Roman"/>
              </a:rPr>
              <a:t>расселение народа</a:t>
            </a:r>
            <a:r>
              <a:rPr lang="ru-RU" dirty="0" smtClean="0">
                <a:latin typeface="Times New Roman"/>
                <a:ea typeface="Times New Roman"/>
              </a:rPr>
              <a:t>.</a:t>
            </a:r>
            <a:endParaRPr lang="en-US" dirty="0" smtClean="0">
              <a:latin typeface="Times New Roman"/>
              <a:ea typeface="Times New Roman"/>
            </a:endParaRPr>
          </a:p>
        </p:txBody>
      </p:sp>
      <p:pic>
        <p:nvPicPr>
          <p:cNvPr id="49154" name="Picture 2" descr="http://upload.wikimedia.org/wikipedia/commons/4/4a/Israelites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98509"/>
            <a:ext cx="3312368" cy="5205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4053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39752" y="4581128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dirty="0">
                <a:latin typeface="Times New Roman"/>
                <a:ea typeface="Times New Roman"/>
              </a:rPr>
              <a:t>И опять </a:t>
            </a:r>
            <a:r>
              <a:rPr lang="ru-RU" sz="2000" dirty="0" smtClean="0">
                <a:latin typeface="Times New Roman"/>
                <a:ea typeface="Times New Roman"/>
              </a:rPr>
              <a:t>войны, </a:t>
            </a:r>
            <a:r>
              <a:rPr lang="ru-RU" sz="2000" dirty="0">
                <a:latin typeface="Times New Roman"/>
                <a:ea typeface="Times New Roman"/>
              </a:rPr>
              <a:t>и </a:t>
            </a:r>
            <a:r>
              <a:rPr lang="ru-RU" sz="2000" dirty="0" smtClean="0">
                <a:latin typeface="Times New Roman"/>
                <a:ea typeface="Times New Roman"/>
              </a:rPr>
              <a:t>рассеяние, </a:t>
            </a:r>
            <a:r>
              <a:rPr lang="ru-RU" sz="2000" dirty="0">
                <a:latin typeface="Times New Roman"/>
                <a:ea typeface="Times New Roman"/>
              </a:rPr>
              <a:t>и </a:t>
            </a:r>
            <a:r>
              <a:rPr lang="ru-RU" sz="2000" dirty="0" err="1">
                <a:latin typeface="Times New Roman"/>
                <a:ea typeface="Times New Roman"/>
              </a:rPr>
              <a:t>алия</a:t>
            </a:r>
            <a:r>
              <a:rPr lang="ru-RU" sz="2000" dirty="0">
                <a:latin typeface="Times New Roman"/>
                <a:ea typeface="Times New Roman"/>
              </a:rPr>
              <a:t>.</a:t>
            </a:r>
          </a:p>
          <a:p>
            <a:pPr algn="ctr"/>
            <a:r>
              <a:rPr lang="ru-RU" sz="2000" dirty="0">
                <a:latin typeface="Times New Roman"/>
                <a:ea typeface="Times New Roman"/>
              </a:rPr>
              <a:t>Но это уже другая история. </a:t>
            </a:r>
            <a:endParaRPr lang="ru-RU" sz="2000" dirty="0" smtClean="0">
              <a:latin typeface="Times New Roman"/>
              <a:ea typeface="Times New Roman"/>
            </a:endParaRPr>
          </a:p>
          <a:p>
            <a:pPr algn="ctr"/>
            <a:r>
              <a:rPr lang="ru-RU" sz="2000" dirty="0" smtClean="0">
                <a:latin typeface="Times New Roman"/>
                <a:ea typeface="Times New Roman"/>
              </a:rPr>
              <a:t>А пока - </a:t>
            </a:r>
            <a:endParaRPr lang="ru-RU" sz="3200" dirty="0">
              <a:latin typeface="Times New Roman"/>
              <a:ea typeface="Times New Roman"/>
            </a:endParaRPr>
          </a:p>
          <a:p>
            <a:pPr algn="ctr"/>
            <a:r>
              <a:rPr lang="ru-RU" sz="2000" dirty="0" err="1" smtClean="0">
                <a:ea typeface="Calibri"/>
                <a:cs typeface="Arial"/>
              </a:rPr>
              <a:t>Княземъ</a:t>
            </a:r>
            <a:r>
              <a:rPr lang="ru-RU" sz="2000" dirty="0" smtClean="0">
                <a:ea typeface="Calibri"/>
                <a:cs typeface="Arial"/>
              </a:rPr>
              <a:t> </a:t>
            </a:r>
            <a:r>
              <a:rPr lang="ru-RU" sz="2000" dirty="0">
                <a:ea typeface="Calibri"/>
                <a:cs typeface="Arial"/>
              </a:rPr>
              <a:t>слава, </a:t>
            </a:r>
            <a:r>
              <a:rPr lang="ru-RU" sz="2000" dirty="0" smtClean="0">
                <a:ea typeface="Calibri"/>
                <a:cs typeface="Arial"/>
              </a:rPr>
              <a:t>а </a:t>
            </a:r>
            <a:r>
              <a:rPr lang="ru-RU" sz="2000" dirty="0" err="1">
                <a:ea typeface="Calibri"/>
                <a:cs typeface="Arial"/>
              </a:rPr>
              <a:t>дружинѣ</a:t>
            </a:r>
            <a:r>
              <a:rPr lang="ru-RU" sz="2000" dirty="0">
                <a:ea typeface="Calibri"/>
                <a:cs typeface="Arial"/>
              </a:rPr>
              <a:t> Аминь.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E02-546A-4B44-9846-98B984EF89EB}" type="slidenum">
              <a:rPr lang="ru-RU" smtClean="0"/>
              <a:t>57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22746"/>
            <a:ext cx="4176464" cy="3892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2705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0">
        <p:fade/>
      </p:transition>
    </mc:Choice>
    <mc:Fallback xmlns="">
      <p:transition spd="med" advClick="0" advTm="3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314909" y="2024352"/>
            <a:ext cx="39810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1" fontAlgn="base">
              <a:spcBef>
                <a:spcPct val="0"/>
              </a:spcBef>
              <a:spcAft>
                <a:spcPct val="0"/>
              </a:spcAft>
            </a:pPr>
            <a:r>
              <a:rPr lang="ru-RU" sz="1200" dirty="0">
                <a:solidFill>
                  <a:prstClr val="black"/>
                </a:solidFill>
                <a:latin typeface="Arial" charset="0"/>
                <a:cs typeface="Arial" charset="0"/>
              </a:rPr>
              <a:t> </a:t>
            </a:r>
          </a:p>
          <a:p>
            <a:pPr rtl="1" fontAlgn="base">
              <a:spcBef>
                <a:spcPct val="0"/>
              </a:spcBef>
              <a:spcAft>
                <a:spcPct val="0"/>
              </a:spcAft>
            </a:pPr>
            <a:endParaRPr lang="ru-RU" sz="120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rtl="1" fontAlgn="base">
              <a:spcBef>
                <a:spcPct val="0"/>
              </a:spcBef>
              <a:spcAft>
                <a:spcPct val="0"/>
              </a:spcAft>
            </a:pPr>
            <a:endParaRPr lang="ru-RU" sz="140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rtl="1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Arial" charset="0"/>
                <a:cs typeface="Arial" charset="0"/>
              </a:rPr>
              <a:t> 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438400" y="5029200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rtl="1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35781" y="1752600"/>
            <a:ext cx="3200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prstClr val="white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45281" y="1285688"/>
            <a:ext cx="6781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prstClr val="black"/>
                </a:solidFill>
                <a:latin typeface="Arial" charset="0"/>
                <a:cs typeface="Arial" charset="0"/>
              </a:rPr>
              <a:t>Фильм создан в рамках семинара «Еврейские мыслители»</a:t>
            </a:r>
          </a:p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prstClr val="black"/>
                </a:solidFill>
                <a:latin typeface="Arial" charset="0"/>
                <a:cs typeface="Arial" charset="0"/>
              </a:rPr>
              <a:t>в проекте «Ученые-репатрианты» Дома ученых гор. Хайфа, Израиль.</a:t>
            </a:r>
          </a:p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prstClr val="black"/>
                </a:solidFill>
                <a:latin typeface="Arial" charset="0"/>
                <a:cs typeface="Arial" charset="0"/>
              </a:rPr>
              <a:t>Руководитель проекта и семинара д-р Александр </a:t>
            </a:r>
            <a:r>
              <a:rPr lang="ru-RU" sz="1600" dirty="0" err="1">
                <a:solidFill>
                  <a:prstClr val="black"/>
                </a:solidFill>
                <a:latin typeface="Arial" charset="0"/>
                <a:cs typeface="Arial" charset="0"/>
              </a:rPr>
              <a:t>Бахмутский</a:t>
            </a:r>
            <a:r>
              <a:rPr lang="ru-RU" dirty="0">
                <a:solidFill>
                  <a:prstClr val="black"/>
                </a:solidFill>
                <a:latin typeface="Arial" charset="0"/>
                <a:cs typeface="Arial" charset="0"/>
              </a:rPr>
              <a:t>.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844" y="2147462"/>
            <a:ext cx="2994785" cy="242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8" name="Picture 2" descr="F:\МОИ ДОКУМЕНТЫ\МОИ РИСУНКИ\support Israe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193" y="5224656"/>
            <a:ext cx="63817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070204" y="4578325"/>
            <a:ext cx="51319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prstClr val="black"/>
                </a:solidFill>
                <a:latin typeface="Arial" charset="0"/>
                <a:cs typeface="Arial" charset="0"/>
              </a:rPr>
              <a:t>С уважением и надеждой на благосклонность Леонид </a:t>
            </a:r>
            <a:r>
              <a:rPr lang="ru-RU" dirty="0" err="1">
                <a:solidFill>
                  <a:prstClr val="black"/>
                </a:solidFill>
                <a:latin typeface="Arial" charset="0"/>
                <a:cs typeface="Arial" charset="0"/>
              </a:rPr>
              <a:t>Заславский</a:t>
            </a:r>
            <a:r>
              <a:rPr lang="ru-RU" dirty="0">
                <a:solidFill>
                  <a:prstClr val="black"/>
                </a:solidFill>
                <a:latin typeface="Arial" charset="0"/>
                <a:cs typeface="Arial" charset="0"/>
              </a:rPr>
              <a:t>.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3F355B-FF6E-4F8C-A2B6-F624974C953B}" type="slidenum">
              <a:rPr lang="he-IL" smtClean="0">
                <a:solidFill>
                  <a:srgbClr val="FEFAC9"/>
                </a:solidFill>
              </a:rPr>
              <a:pPr>
                <a:defRPr/>
              </a:pPr>
              <a:t>58</a:t>
            </a:fld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131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1550</TotalTime>
  <Words>1555</Words>
  <Application>Microsoft Office PowerPoint</Application>
  <PresentationFormat>Экран (4:3)</PresentationFormat>
  <Paragraphs>309</Paragraphs>
  <Slides>58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58</vt:i4>
      </vt:variant>
    </vt:vector>
  </HeadingPairs>
  <TitlesOfParts>
    <vt:vector size="5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MultiDVD Team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Leonid</dc:creator>
  <cp:lastModifiedBy>Leonid</cp:lastModifiedBy>
  <cp:revision>155</cp:revision>
  <dcterms:created xsi:type="dcterms:W3CDTF">2015-02-17T04:56:33Z</dcterms:created>
  <dcterms:modified xsi:type="dcterms:W3CDTF">2015-02-19T19:17:40Z</dcterms:modified>
</cp:coreProperties>
</file>