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3"/>
  </p:notesMasterIdLst>
  <p:handoutMasterIdLst>
    <p:handoutMasterId r:id="rId184"/>
  </p:handoutMasterIdLst>
  <p:sldIdLst>
    <p:sldId id="574" r:id="rId2"/>
    <p:sldId id="611" r:id="rId3"/>
    <p:sldId id="610" r:id="rId4"/>
    <p:sldId id="609" r:id="rId5"/>
    <p:sldId id="608" r:id="rId6"/>
    <p:sldId id="613" r:id="rId7"/>
    <p:sldId id="612" r:id="rId8"/>
    <p:sldId id="399" r:id="rId9"/>
    <p:sldId id="285" r:id="rId10"/>
    <p:sldId id="386" r:id="rId11"/>
    <p:sldId id="387" r:id="rId12"/>
    <p:sldId id="656" r:id="rId13"/>
    <p:sldId id="657" r:id="rId14"/>
    <p:sldId id="296" r:id="rId15"/>
    <p:sldId id="286" r:id="rId16"/>
    <p:sldId id="406" r:id="rId17"/>
    <p:sldId id="405" r:id="rId18"/>
    <p:sldId id="576" r:id="rId19"/>
    <p:sldId id="418" r:id="rId20"/>
    <p:sldId id="575" r:id="rId21"/>
    <p:sldId id="383" r:id="rId22"/>
    <p:sldId id="297" r:id="rId23"/>
    <p:sldId id="606" r:id="rId24"/>
    <p:sldId id="274" r:id="rId25"/>
    <p:sldId id="299" r:id="rId26"/>
    <p:sldId id="373" r:id="rId27"/>
    <p:sldId id="374" r:id="rId28"/>
    <p:sldId id="400" r:id="rId29"/>
    <p:sldId id="583" r:id="rId30"/>
    <p:sldId id="322" r:id="rId31"/>
    <p:sldId id="445" r:id="rId32"/>
    <p:sldId id="298" r:id="rId33"/>
    <p:sldId id="430" r:id="rId34"/>
    <p:sldId id="370" r:id="rId35"/>
    <p:sldId id="368" r:id="rId36"/>
    <p:sldId id="431" r:id="rId37"/>
    <p:sldId id="369" r:id="rId38"/>
    <p:sldId id="446" r:id="rId39"/>
    <p:sldId id="273" r:id="rId40"/>
    <p:sldId id="578" r:id="rId41"/>
    <p:sldId id="432" r:id="rId42"/>
    <p:sldId id="433" r:id="rId43"/>
    <p:sldId id="434" r:id="rId44"/>
    <p:sldId id="435" r:id="rId45"/>
    <p:sldId id="607" r:id="rId46"/>
    <p:sldId id="300" r:id="rId47"/>
    <p:sldId id="308" r:id="rId48"/>
    <p:sldId id="659" r:id="rId49"/>
    <p:sldId id="402" r:id="rId50"/>
    <p:sldId id="262" r:id="rId51"/>
    <p:sldId id="303" r:id="rId52"/>
    <p:sldId id="419" r:id="rId53"/>
    <p:sldId id="413" r:id="rId54"/>
    <p:sldId id="532" r:id="rId55"/>
    <p:sldId id="258" r:id="rId56"/>
    <p:sldId id="410" r:id="rId57"/>
    <p:sldId id="439" r:id="rId58"/>
    <p:sldId id="375" r:id="rId59"/>
    <p:sldId id="377" r:id="rId60"/>
    <p:sldId id="301" r:id="rId61"/>
    <p:sldId id="376" r:id="rId62"/>
    <p:sldId id="310" r:id="rId63"/>
    <p:sldId id="349" r:id="rId64"/>
    <p:sldId id="367" r:id="rId65"/>
    <p:sldId id="348" r:id="rId66"/>
    <p:sldId id="366" r:id="rId67"/>
    <p:sldId id="309" r:id="rId68"/>
    <p:sldId id="407" r:id="rId69"/>
    <p:sldId id="275" r:id="rId70"/>
    <p:sldId id="632" r:id="rId71"/>
    <p:sldId id="639" r:id="rId72"/>
    <p:sldId id="651" r:id="rId73"/>
    <p:sldId id="641" r:id="rId74"/>
    <p:sldId id="640" r:id="rId75"/>
    <p:sldId id="652" r:id="rId76"/>
    <p:sldId id="653" r:id="rId77"/>
    <p:sldId id="655" r:id="rId78"/>
    <p:sldId id="654" r:id="rId79"/>
    <p:sldId id="408" r:id="rId80"/>
    <p:sldId id="515" r:id="rId81"/>
    <p:sldId id="642" r:id="rId82"/>
    <p:sldId id="579" r:id="rId83"/>
    <p:sldId id="580" r:id="rId84"/>
    <p:sldId id="643" r:id="rId85"/>
    <p:sldId id="644" r:id="rId86"/>
    <p:sldId id="403" r:id="rId87"/>
    <p:sldId id="409" r:id="rId88"/>
    <p:sldId id="645" r:id="rId89"/>
    <p:sldId id="271" r:id="rId90"/>
    <p:sldId id="311" r:id="rId91"/>
    <p:sldId id="280" r:id="rId92"/>
    <p:sldId id="350" r:id="rId93"/>
    <p:sldId id="581" r:id="rId94"/>
    <p:sldId id="582" r:id="rId95"/>
    <p:sldId id="324" r:id="rId96"/>
    <p:sldId id="351" r:id="rId97"/>
    <p:sldId id="617" r:id="rId98"/>
    <p:sldId id="646" r:id="rId99"/>
    <p:sldId id="416" r:id="rId100"/>
    <p:sldId id="618" r:id="rId101"/>
    <p:sldId id="404" r:id="rId102"/>
    <p:sldId id="267" r:id="rId103"/>
    <p:sldId id="414" r:id="rId104"/>
    <p:sldId id="313" r:id="rId105"/>
    <p:sldId id="616" r:id="rId106"/>
    <p:sldId id="415" r:id="rId107"/>
    <p:sldId id="316" r:id="rId108"/>
    <p:sldId id="586" r:id="rId109"/>
    <p:sldId id="584" r:id="rId110"/>
    <p:sldId id="317" r:id="rId111"/>
    <p:sldId id="647" r:id="rId112"/>
    <p:sldId id="281" r:id="rId113"/>
    <p:sldId id="648" r:id="rId114"/>
    <p:sldId id="649" r:id="rId115"/>
    <p:sldId id="650" r:id="rId116"/>
    <p:sldId id="627" r:id="rId117"/>
    <p:sldId id="288" r:id="rId118"/>
    <p:sldId id="590" r:id="rId119"/>
    <p:sldId id="371" r:id="rId120"/>
    <p:sldId id="321" r:id="rId121"/>
    <p:sldId id="353" r:id="rId122"/>
    <p:sldId id="605" r:id="rId123"/>
    <p:sldId id="282" r:id="rId124"/>
    <p:sldId id="323" r:id="rId125"/>
    <p:sldId id="412" r:id="rId126"/>
    <p:sldId id="453" r:id="rId127"/>
    <p:sldId id="454" r:id="rId128"/>
    <p:sldId id="365" r:id="rId129"/>
    <p:sldId id="633" r:id="rId130"/>
    <p:sldId id="634" r:id="rId131"/>
    <p:sldId id="635" r:id="rId132"/>
    <p:sldId id="437" r:id="rId133"/>
    <p:sldId id="457" r:id="rId134"/>
    <p:sldId id="456" r:id="rId135"/>
    <p:sldId id="455" r:id="rId136"/>
    <p:sldId id="339" r:id="rId137"/>
    <p:sldId id="592" r:id="rId138"/>
    <p:sldId id="340" r:id="rId139"/>
    <p:sldId id="289" r:id="rId140"/>
    <p:sldId id="341" r:id="rId141"/>
    <p:sldId id="354" r:id="rId142"/>
    <p:sldId id="270" r:id="rId143"/>
    <p:sldId id="364" r:id="rId144"/>
    <p:sldId id="468" r:id="rId145"/>
    <p:sldId id="467" r:id="rId146"/>
    <p:sldId id="524" r:id="rId147"/>
    <p:sldId id="525" r:id="rId148"/>
    <p:sldId id="519" r:id="rId149"/>
    <p:sldId id="520" r:id="rId150"/>
    <p:sldId id="521" r:id="rId151"/>
    <p:sldId id="523" r:id="rId152"/>
    <p:sldId id="522" r:id="rId153"/>
    <p:sldId id="595" r:id="rId154"/>
    <p:sldId id="516" r:id="rId155"/>
    <p:sldId id="596" r:id="rId156"/>
    <p:sldId id="306" r:id="rId157"/>
    <p:sldId id="360" r:id="rId158"/>
    <p:sldId id="361" r:id="rId159"/>
    <p:sldId id="362" r:id="rId160"/>
    <p:sldId id="277" r:id="rId161"/>
    <p:sldId id="598" r:id="rId162"/>
    <p:sldId id="526" r:id="rId163"/>
    <p:sldId id="658" r:id="rId164"/>
    <p:sldId id="599" r:id="rId165"/>
    <p:sldId id="528" r:id="rId166"/>
    <p:sldId id="417" r:id="rId167"/>
    <p:sldId id="527" r:id="rId168"/>
    <p:sldId id="257" r:id="rId169"/>
    <p:sldId id="529" r:id="rId170"/>
    <p:sldId id="276" r:id="rId171"/>
    <p:sldId id="531" r:id="rId172"/>
    <p:sldId id="385" r:id="rId173"/>
    <p:sldId id="388" r:id="rId174"/>
    <p:sldId id="293" r:id="rId175"/>
    <p:sldId id="392" r:id="rId176"/>
    <p:sldId id="381" r:id="rId177"/>
    <p:sldId id="600" r:id="rId178"/>
    <p:sldId id="638" r:id="rId179"/>
    <p:sldId id="534" r:id="rId180"/>
    <p:sldId id="535" r:id="rId181"/>
    <p:sldId id="573" r:id="rId18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DB69F98-A2A9-45AD-A92F-840D776B3766}">
          <p14:sldIdLst>
            <p14:sldId id="574"/>
            <p14:sldId id="611"/>
            <p14:sldId id="610"/>
            <p14:sldId id="609"/>
            <p14:sldId id="608"/>
            <p14:sldId id="613"/>
            <p14:sldId id="612"/>
            <p14:sldId id="399"/>
            <p14:sldId id="285"/>
            <p14:sldId id="386"/>
            <p14:sldId id="387"/>
            <p14:sldId id="656"/>
            <p14:sldId id="657"/>
            <p14:sldId id="296"/>
            <p14:sldId id="286"/>
            <p14:sldId id="406"/>
            <p14:sldId id="405"/>
            <p14:sldId id="576"/>
            <p14:sldId id="418"/>
            <p14:sldId id="575"/>
            <p14:sldId id="383"/>
            <p14:sldId id="297"/>
            <p14:sldId id="606"/>
            <p14:sldId id="274"/>
            <p14:sldId id="299"/>
            <p14:sldId id="373"/>
            <p14:sldId id="374"/>
            <p14:sldId id="400"/>
            <p14:sldId id="583"/>
            <p14:sldId id="322"/>
            <p14:sldId id="445"/>
            <p14:sldId id="298"/>
            <p14:sldId id="430"/>
            <p14:sldId id="370"/>
            <p14:sldId id="368"/>
            <p14:sldId id="431"/>
            <p14:sldId id="369"/>
            <p14:sldId id="446"/>
            <p14:sldId id="273"/>
            <p14:sldId id="578"/>
            <p14:sldId id="432"/>
            <p14:sldId id="433"/>
            <p14:sldId id="434"/>
            <p14:sldId id="435"/>
            <p14:sldId id="607"/>
            <p14:sldId id="300"/>
            <p14:sldId id="308"/>
            <p14:sldId id="659"/>
            <p14:sldId id="402"/>
            <p14:sldId id="262"/>
            <p14:sldId id="303"/>
            <p14:sldId id="419"/>
            <p14:sldId id="413"/>
            <p14:sldId id="532"/>
            <p14:sldId id="258"/>
            <p14:sldId id="410"/>
            <p14:sldId id="439"/>
            <p14:sldId id="375"/>
            <p14:sldId id="377"/>
            <p14:sldId id="301"/>
            <p14:sldId id="376"/>
            <p14:sldId id="310"/>
            <p14:sldId id="349"/>
            <p14:sldId id="367"/>
            <p14:sldId id="348"/>
            <p14:sldId id="366"/>
            <p14:sldId id="309"/>
            <p14:sldId id="407"/>
            <p14:sldId id="275"/>
            <p14:sldId id="632"/>
            <p14:sldId id="639"/>
            <p14:sldId id="651"/>
            <p14:sldId id="641"/>
            <p14:sldId id="640"/>
            <p14:sldId id="652"/>
            <p14:sldId id="653"/>
            <p14:sldId id="655"/>
            <p14:sldId id="654"/>
            <p14:sldId id="408"/>
            <p14:sldId id="515"/>
            <p14:sldId id="642"/>
            <p14:sldId id="579"/>
            <p14:sldId id="580"/>
            <p14:sldId id="643"/>
            <p14:sldId id="644"/>
            <p14:sldId id="403"/>
            <p14:sldId id="409"/>
            <p14:sldId id="645"/>
            <p14:sldId id="271"/>
            <p14:sldId id="311"/>
            <p14:sldId id="280"/>
            <p14:sldId id="350"/>
            <p14:sldId id="581"/>
            <p14:sldId id="582"/>
            <p14:sldId id="324"/>
            <p14:sldId id="351"/>
            <p14:sldId id="617"/>
            <p14:sldId id="646"/>
            <p14:sldId id="416"/>
            <p14:sldId id="618"/>
            <p14:sldId id="404"/>
            <p14:sldId id="267"/>
            <p14:sldId id="414"/>
            <p14:sldId id="313"/>
            <p14:sldId id="616"/>
            <p14:sldId id="415"/>
            <p14:sldId id="316"/>
            <p14:sldId id="586"/>
            <p14:sldId id="584"/>
            <p14:sldId id="317"/>
            <p14:sldId id="647"/>
            <p14:sldId id="281"/>
            <p14:sldId id="648"/>
            <p14:sldId id="649"/>
            <p14:sldId id="650"/>
            <p14:sldId id="627"/>
            <p14:sldId id="288"/>
            <p14:sldId id="590"/>
            <p14:sldId id="371"/>
            <p14:sldId id="321"/>
            <p14:sldId id="353"/>
            <p14:sldId id="605"/>
            <p14:sldId id="282"/>
            <p14:sldId id="323"/>
            <p14:sldId id="412"/>
            <p14:sldId id="453"/>
            <p14:sldId id="454"/>
            <p14:sldId id="365"/>
            <p14:sldId id="633"/>
            <p14:sldId id="634"/>
            <p14:sldId id="635"/>
            <p14:sldId id="437"/>
            <p14:sldId id="457"/>
            <p14:sldId id="456"/>
            <p14:sldId id="455"/>
            <p14:sldId id="339"/>
            <p14:sldId id="592"/>
            <p14:sldId id="340"/>
            <p14:sldId id="289"/>
            <p14:sldId id="341"/>
            <p14:sldId id="354"/>
            <p14:sldId id="270"/>
            <p14:sldId id="364"/>
            <p14:sldId id="468"/>
            <p14:sldId id="467"/>
            <p14:sldId id="524"/>
            <p14:sldId id="525"/>
            <p14:sldId id="519"/>
            <p14:sldId id="520"/>
            <p14:sldId id="521"/>
            <p14:sldId id="523"/>
            <p14:sldId id="522"/>
            <p14:sldId id="595"/>
            <p14:sldId id="516"/>
            <p14:sldId id="596"/>
            <p14:sldId id="306"/>
            <p14:sldId id="360"/>
            <p14:sldId id="361"/>
            <p14:sldId id="362"/>
            <p14:sldId id="277"/>
            <p14:sldId id="598"/>
            <p14:sldId id="526"/>
            <p14:sldId id="658"/>
            <p14:sldId id="599"/>
            <p14:sldId id="528"/>
            <p14:sldId id="417"/>
            <p14:sldId id="527"/>
            <p14:sldId id="257"/>
            <p14:sldId id="529"/>
            <p14:sldId id="276"/>
            <p14:sldId id="531"/>
            <p14:sldId id="385"/>
            <p14:sldId id="388"/>
            <p14:sldId id="293"/>
            <p14:sldId id="392"/>
            <p14:sldId id="381"/>
            <p14:sldId id="600"/>
            <p14:sldId id="638"/>
            <p14:sldId id="534"/>
            <p14:sldId id="535"/>
            <p14:sldId id="57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5400" autoAdjust="0"/>
  </p:normalViewPr>
  <p:slideViewPr>
    <p:cSldViewPr snapToGrid="0">
      <p:cViewPr varScale="1">
        <p:scale>
          <a:sx n="81" d="100"/>
          <a:sy n="81" d="100"/>
        </p:scale>
        <p:origin x="677" y="72"/>
      </p:cViewPr>
      <p:guideLst/>
    </p:cSldViewPr>
  </p:slideViewPr>
  <p:outlineViewPr>
    <p:cViewPr>
      <p:scale>
        <a:sx n="33" d="100"/>
        <a:sy n="33" d="100"/>
      </p:scale>
      <p:origin x="0" y="-170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0062"/>
    </p:cViewPr>
  </p:sorterViewPr>
  <p:notesViewPr>
    <p:cSldViewPr snapToGrid="0">
      <p:cViewPr varScale="1">
        <p:scale>
          <a:sx n="67" d="100"/>
          <a:sy n="67" d="100"/>
        </p:scale>
        <p:origin x="3120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1BFC9-0DF6-4DD0-8B20-828654EC6B37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604A7-3DA4-46D5-A93F-140D6CF63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13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FE83B-A2E6-4C62-B342-9C652FB17DD1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EAB87-C13A-4353-B004-9A9243F9A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51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425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548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929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003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888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145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669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113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37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114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049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134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175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EAB87-C13A-4353-B004-9A9243F9A1DD}" type="slidenum">
              <a:rPr lang="ru-RU" smtClean="0"/>
              <a:t>138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24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6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50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331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86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401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62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14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295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593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80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61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41DCC-8602-48AE-BC73-0271E997C7EB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B7093-F554-43D0-980F-4E3DF9ADF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002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26" Type="http://schemas.openxmlformats.org/officeDocument/2006/relationships/image" Target="../media/image28.jpeg"/><Relationship Id="rId3" Type="http://schemas.openxmlformats.org/officeDocument/2006/relationships/image" Target="../media/image5.jpeg"/><Relationship Id="rId21" Type="http://schemas.openxmlformats.org/officeDocument/2006/relationships/image" Target="../media/image23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1.png"/><Relationship Id="rId2" Type="http://schemas.openxmlformats.org/officeDocument/2006/relationships/image" Target="../media/image4.png"/><Relationship Id="rId16" Type="http://schemas.openxmlformats.org/officeDocument/2006/relationships/image" Target="../media/image18.jpeg"/><Relationship Id="rId20" Type="http://schemas.openxmlformats.org/officeDocument/2006/relationships/image" Target="../media/image22.jpeg"/><Relationship Id="rId29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24" Type="http://schemas.openxmlformats.org/officeDocument/2006/relationships/image" Target="../media/image26.jpeg"/><Relationship Id="rId32" Type="http://schemas.openxmlformats.org/officeDocument/2006/relationships/image" Target="../media/image34.png"/><Relationship Id="rId5" Type="http://schemas.openxmlformats.org/officeDocument/2006/relationships/image" Target="../media/image7.gif"/><Relationship Id="rId15" Type="http://schemas.openxmlformats.org/officeDocument/2006/relationships/image" Target="../media/image17.jpeg"/><Relationship Id="rId23" Type="http://schemas.openxmlformats.org/officeDocument/2006/relationships/image" Target="../media/image25.jpeg"/><Relationship Id="rId28" Type="http://schemas.openxmlformats.org/officeDocument/2006/relationships/image" Target="../media/image30.jpeg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31" Type="http://schemas.openxmlformats.org/officeDocument/2006/relationships/image" Target="../media/image33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Relationship Id="rId22" Type="http://schemas.openxmlformats.org/officeDocument/2006/relationships/image" Target="../media/image24.png"/><Relationship Id="rId27" Type="http://schemas.openxmlformats.org/officeDocument/2006/relationships/image" Target="../media/image29.jpeg"/><Relationship Id="rId30" Type="http://schemas.openxmlformats.org/officeDocument/2006/relationships/image" Target="../media/image32.jpeg"/><Relationship Id="rId8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hyperlink" Target="http://www.jta.org/2014/12/02/news-opinion/israel-middle-east/pollard-rejected-escape-plan-former-handler-says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11" Type="http://schemas.openxmlformats.org/officeDocument/2006/relationships/image" Target="../media/image100.png"/><Relationship Id="rId5" Type="http://schemas.openxmlformats.org/officeDocument/2006/relationships/image" Target="../media/image94.jpeg"/><Relationship Id="rId10" Type="http://schemas.openxmlformats.org/officeDocument/2006/relationships/image" Target="../media/image99.png"/><Relationship Id="rId4" Type="http://schemas.openxmlformats.org/officeDocument/2006/relationships/image" Target="../media/image93.jpeg"/><Relationship Id="rId9" Type="http://schemas.openxmlformats.org/officeDocument/2006/relationships/image" Target="../media/image9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hyperlink" Target="http://www.twirpx.com/file/1448324/" TargetMode="Externa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hyperlink" Target="http://www.guardian.co.uk/world/2013/apr/26/british-secret-documents-palestine-partition?INTCMP=SRCH" TargetMode="Externa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2.jpe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gif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gif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hyperlink" Target="http://berkovich-zametki.com/Avtory/YHazoni.ht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6.jpeg"/><Relationship Id="rId4" Type="http://schemas.openxmlformats.org/officeDocument/2006/relationships/hyperlink" Target="http://jerusalem-temple-today.com/maamarim/11/Hazony-Graifer/03-23.html" TargetMode="Externa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emf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source.org/wiki/%D0%9F%D0%B5%D1%80%D0%B2%D0%B0%D1%8F_%D0%BA%D0%BD%D0%B8%D0%B3%D0%B0_%D0%9C%D0%B0%D0%BA%D0%BA%D0%B0%D0%B2%D0%B5%D0%B9%D1%81%D0%BA%D0%B0%D1%8F#4:36" TargetMode="External"/><Relationship Id="rId2" Type="http://schemas.openxmlformats.org/officeDocument/2006/relationships/hyperlink" Target="https://ru.wikipedia.org/wiki/%D0%9F%D0%B5%D1%80%D0%B2%D0%B0%D1%8F_%D0%BA%D0%BD%D0%B8%D0%B3%D0%B0_%D0%9C%D0%B0%D0%BA%D0%BA%D0%B0%D0%B2%D0%B5%D0%B9%D1%81%D0%BA%D0%B0%D1%8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8.jpeg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hyperlink" Target="http://masterok.livejournal.com/2986349.html" TargetMode="External"/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jpe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2002" TargetMode="Externa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image" Target="../media/image23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1CEAC-9068-4959-8AF0-EDE03499960C}" type="slidenum">
              <a:rPr lang="ru-RU" smtClean="0"/>
              <a:t>1</a:t>
            </a:fld>
            <a:endParaRPr lang="ru-RU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926" y="6245225"/>
            <a:ext cx="317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286410" y="586387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solidFill>
                  <a:prstClr val="black"/>
                </a:solidFill>
                <a:latin typeface="Guttman Adii" panose="02010401010101010101" pitchFamily="2" charset="-79"/>
                <a:cs typeface="Guttman Adii" panose="02010401010101010101" pitchFamily="2" charset="-79"/>
              </a:rPr>
              <a:t>בס"ד</a:t>
            </a:r>
            <a:endParaRPr lang="ru-RU" dirty="0">
              <a:cs typeface="Guttman Adii" panose="02010401010101010101" pitchFamily="2" charset="-79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40887" y="1179920"/>
            <a:ext cx="846898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Кислев - третий </a:t>
            </a:r>
            <a:r>
              <a:rPr lang="ru-RU" sz="3200" dirty="0"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месяц календарного еврейского </a:t>
            </a:r>
            <a:r>
              <a:rPr lang="ru-RU" sz="3200" dirty="0" smtClean="0"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года. </a:t>
            </a:r>
          </a:p>
          <a:p>
            <a:endParaRPr lang="ru-RU" sz="3200" dirty="0">
              <a:latin typeface="Monotype Corsiva" panose="03010101010201010101" pitchFamily="66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128" y="2256061"/>
            <a:ext cx="3142720" cy="44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4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:fad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ata.cyclowiki.org/images/thumb/4/4a/Israelites_rus.png/300px-Israelites_r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105" y="1537633"/>
            <a:ext cx="28575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8912" y="479177"/>
            <a:ext cx="75058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Колено </a:t>
            </a:r>
            <a:r>
              <a:rPr lang="ru-RU" dirty="0" err="1"/>
              <a:t>Израилево</a:t>
            </a:r>
            <a:r>
              <a:rPr lang="ru-RU" dirty="0"/>
              <a:t> — колено </a:t>
            </a:r>
            <a:r>
              <a:rPr lang="ru-RU" dirty="0" err="1"/>
              <a:t>Гадово</a:t>
            </a:r>
            <a:r>
              <a:rPr lang="ru-RU" dirty="0"/>
              <a:t>, седьмого сына Иакова (от </a:t>
            </a:r>
            <a:r>
              <a:rPr lang="ru-RU" dirty="0" err="1"/>
              <a:t>Зилпы</a:t>
            </a:r>
            <a:r>
              <a:rPr lang="ru-RU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419528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979" y="1013251"/>
            <a:ext cx="6950042" cy="4816257"/>
          </a:xfrm>
          <a:prstGeom prst="rect">
            <a:avLst/>
          </a:prstGeom>
        </p:spPr>
      </p:pic>
      <p:pic>
        <p:nvPicPr>
          <p:cNvPr id="4" name="Picture 6" descr="http://irkipedia.ru/sites/default/files/imga64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073" y="1700797"/>
            <a:ext cx="735551" cy="55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937" y="1648305"/>
            <a:ext cx="810104" cy="607578"/>
          </a:xfrm>
          <a:prstGeom prst="rect">
            <a:avLst/>
          </a:prstGeom>
        </p:spPr>
      </p:pic>
      <p:pic>
        <p:nvPicPr>
          <p:cNvPr id="6" name="Picture 2" descr="&amp;Kcy;&amp;acy;&amp;rcy;&amp;tcy;&amp;icy;&amp;ncy;&amp;kcy;&amp;icy; &amp;pcy;&amp;ocy; &amp;zcy;&amp;acy;&amp;pcy;&amp;rcy;&amp;ocy;&amp;scy;&amp;ucy; &amp;KHcy;. &amp;Kcy;&amp;ocy;&amp;lcy;&amp;ucy;&amp;mcy;&amp;bcy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72" y="2500502"/>
            <a:ext cx="701462" cy="70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&amp;Dcy;&amp;acy;&amp;vcy;&amp;icy;́&amp;dcy; &amp;Bcy;&amp;iecy;&amp;ncy;-&amp;Gcy;&amp;ucy;&amp;rcy;&amp;icy;&amp;ocy;́&amp;ncy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851" y="2551576"/>
            <a:ext cx="493965" cy="59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&amp;Kcy;&amp;acy;&amp;rcy;&amp;tcy;&amp;icy;&amp;ncy;&amp;kcy;&amp;icy; &amp;pcy;&amp;ocy; &amp;zcy;&amp;acy;&amp;pcy;&amp;rcy;&amp;ocy;&amp;scy;&amp;ucy; &amp;Kcy;&amp;ocy;&amp;rcy;&amp;ocy;&amp;lcy;&amp;softcy; &amp;Dcy;&amp;acy;&amp;ncy;&amp;icy;&amp;icy; &amp;Kcy;&amp;rcy;&amp;icy;&amp;scy;&amp;tcy;&amp;icy;&amp;acy;&amp;ncy;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564" y="3428999"/>
            <a:ext cx="415105" cy="59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imonin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356" y="3486856"/>
            <a:ext cx="686162" cy="42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&amp;Pcy;&amp;acy;&amp;vcy;&amp;iecy;&amp;lcy; VI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738" y="3428997"/>
            <a:ext cx="475593" cy="59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&amp;Kcy;&amp;acy;&amp;rcy;&amp;tcy;&amp;icy;&amp;ncy;&amp;kcy;&amp;icy; &amp;pcy;&amp;ocy; &amp;zcy;&amp;acy;&amp;pcy;&amp;rcy;&amp;ocy;&amp;scy;&amp;ucy; &amp;kcy;&amp;ucy;&amp;mcy;&amp;rcy;&amp;acy;&amp;ncy;&amp;scy;&amp;kcy;&amp;icy;&amp;iecy; &amp;rcy;&amp;ucy;&amp;kcy;&amp;ocy;&amp;pcy;&amp;icy;&amp;scy;&amp;icy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774" y="3456708"/>
            <a:ext cx="820147" cy="54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&amp;Kcy;&amp;acy;&amp;rcy;&amp;tcy;&amp;icy;&amp;ncy;&amp;kcy;&amp;icy; &amp;pcy;&amp;ocy; &amp;zcy;&amp;acy;&amp;pcy;&amp;rcy;&amp;ocy;&amp;scy;&amp;ucy; &amp;tcy;&amp;iecy;&amp;rcy;&amp;acy;&amp;kcy;&amp;tcy; &amp;acy;&amp;vcy;&amp;tcy;&amp;ocy;&amp;bcy;&amp;ucy;&amp;scy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567" y="3456708"/>
            <a:ext cx="790643" cy="49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&amp;Kcy;&amp;acy;&amp;rcy;&amp;tcy;&amp;icy;&amp;ncy;&amp;kcy;&amp;icy; &amp;pcy;&amp;ocy; &amp;zcy;&amp;acy;&amp;pcy;&amp;rcy;&amp;ocy;&amp;scy;&amp;ucy; &amp;acy;&amp;ncy;&amp;ncy;&amp;iecy;&amp;kcy;&amp;scy;&amp;icy;&amp;icy; &amp;Gcy;&amp;ocy;&amp;lcy;&amp;acy;&amp;ncy;&amp;scy;&amp;kcy;&amp;icy;&amp;khcy; &amp;vcy;&amp;ycy;&amp;scy;&amp;ocy;&amp;tcy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753" y="4261103"/>
            <a:ext cx="454100" cy="62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&amp;Kcy;&amp;acy;&amp;rcy;&amp;tcy;&amp;icy;&amp;ncy;&amp;kcy;&amp;icy; &amp;pcy;&amp;ocy; &amp;zcy;&amp;acy;&amp;pcy;&amp;rcy;&amp;ocy;&amp;scy;&amp;ucy; &amp;Tcy;&amp;acy;&amp;ncy;&amp;icy;&amp;yacy;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519" y="4261103"/>
            <a:ext cx="421529" cy="70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&amp;Kcy;&amp;acy;&amp;rcy;&amp;tcy;&amp;icy;&amp;ncy;&amp;kcy;&amp;icy; &amp;pcy;&amp;ocy; &amp;zcy;&amp;acy;&amp;pcy;&amp;rcy;&amp;ocy;&amp;scy;&amp;ucy; &amp;rcy;&amp;ocy;&amp;tcy;&amp;ycy; &amp;Icy;&amp;ocy;&amp;scy;&amp;icy;&amp;fcy; &amp;Tcy;&amp;rcy;&amp;ucy;&amp;mcy;&amp;pcy;&amp;iecy;&amp;lcy;&amp;softcy;&amp;dcy;&amp;ocy;&amp;rcy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759" y="4261103"/>
            <a:ext cx="426577" cy="63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&amp;Kcy;&amp;acy;&amp;rcy;&amp;tcy;&amp;icy;&amp;ncy;&amp;kcy;&amp;icy; &amp;pcy;&amp;ocy; &amp;zcy;&amp;acy;&amp;pcy;&amp;rcy;&amp;ocy;&amp;scy;&amp;ucy; &amp;icy;&amp;iecy;&amp;rcy;&amp;ucy;&amp;scy;&amp;acy;&amp;lcy;&amp;icy;&amp;mcy; &amp;scy;&amp;tcy;&amp;acy;&amp;rcy;&amp;ycy;&amp;jcy; &amp;gcy;&amp;ocy;&amp;rcy;&amp;ocy;&amp;dcy;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738" y="4288648"/>
            <a:ext cx="464343" cy="6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&amp;Kcy;&amp;acy;&amp;rcy;&amp;tcy;&amp;icy;&amp;ncy;&amp;kcy;&amp;icy; &amp;pcy;&amp;ocy; &amp;zcy;&amp;acy;&amp;pcy;&amp;rcy;&amp;ocy;&amp;scy;&amp;ucy; &amp;ecy;&amp;pcy;&amp;icy;&amp;dcy;&amp;iecy;&amp;mcy;&amp;icy;&amp;yucy; &amp;chcy;&amp;ucy;&amp;mcy;&amp;ycy; 134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053" y="4326061"/>
            <a:ext cx="802498" cy="47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23292" y="4274023"/>
            <a:ext cx="602043" cy="610017"/>
          </a:xfrm>
          <a:prstGeom prst="rect">
            <a:avLst/>
          </a:prstGeom>
        </p:spPr>
      </p:pic>
      <p:pic>
        <p:nvPicPr>
          <p:cNvPr id="22" name="Picture 2" descr="&amp;Kcy;&amp;acy;&amp;rcy;&amp;tcy;&amp;icy;&amp;ncy;&amp;kcy;&amp;icy; &amp;pcy;&amp;ocy; &amp;zcy;&amp;acy;&amp;pcy;&amp;rcy;&amp;ocy;&amp;scy;&amp;ucy; &amp;scy;&amp;kcy;&amp;icy;&amp;ncy;&amp;icy;&amp;yacy;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158" y="5373088"/>
            <a:ext cx="914399" cy="46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66036" y="5373088"/>
            <a:ext cx="764160" cy="347937"/>
          </a:xfrm>
          <a:prstGeom prst="rect">
            <a:avLst/>
          </a:prstGeom>
        </p:spPr>
      </p:pic>
      <p:pic>
        <p:nvPicPr>
          <p:cNvPr id="23" name="Picture 6" descr="https://lh3.googleusercontent.com/-t0CC_drZ4w8/UMW6ZvFEpOI/AAAAAAAAiHQ/RI_3z_wwTNsTLHNDcLImyFxcLjXy9gXowCCo/s800/Sherman-M4A4-parade-TA-195304-b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455" y="5343210"/>
            <a:ext cx="756809" cy="49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795" y="5313744"/>
            <a:ext cx="807286" cy="52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43774" y="5349447"/>
            <a:ext cx="820147" cy="451978"/>
          </a:xfrm>
          <a:prstGeom prst="rect">
            <a:avLst/>
          </a:prstGeom>
        </p:spPr>
      </p:pic>
      <p:pic>
        <p:nvPicPr>
          <p:cNvPr id="27" name="Picture 2" descr="&amp;Kcy;&amp;acy;&amp;rcy;&amp;tcy;&amp;icy;&amp;ncy;&amp;kcy;&amp;icy; &amp;pcy;&amp;ocy; &amp;zcy;&amp;acy;&amp;pcy;&amp;rcy;&amp;ocy;&amp;scy;&amp;ucy; &amp;yacy;&amp;zcy;&amp;ycy;&amp;kcy;&amp;ocy;&amp;mcy; &amp;iecy;&amp;vcy;&amp;rcy;&amp;iecy;&amp;jcy;&amp;scy;&amp;kcy;&amp;ocy;&amp;gcy;&amp;ocy; &amp;Icy;&amp;shcy;&amp;ucy;&amp;vcy;&amp;acy; &amp;Pcy;&amp;acy;&amp;lcy;&amp;iecy;&amp;scy;&amp;tcy;&amp;icy;&amp;ncy;&amp;ycy;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073" y="2601393"/>
            <a:ext cx="701622" cy="49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&amp;Kcy;&amp;acy;&amp;rcy;&amp;tcy;&amp;icy;&amp;ncy;&amp;kcy;&amp;icy; &amp;pcy;&amp;ocy; &amp;zcy;&amp;acy;&amp;pcy;&amp;rcy;&amp;ocy;&amp;scy;&amp;ucy; &amp;Gcy;&amp;Ocy;&amp;Scy;&amp;IEcy;&amp;Tcy;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094" y="2601393"/>
            <a:ext cx="599754" cy="57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61309" y="2606577"/>
            <a:ext cx="685784" cy="540314"/>
          </a:xfrm>
          <a:prstGeom prst="rect">
            <a:avLst/>
          </a:prstGeom>
        </p:spPr>
      </p:pic>
      <p:pic>
        <p:nvPicPr>
          <p:cNvPr id="2050" name="Picture 2" descr="http://amnesia.pavelbers.com/zalcman%200xeLWM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84" y="3327182"/>
            <a:ext cx="545745" cy="72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&amp;Kcy;&amp;acy;&amp;rcy;&amp;tcy;&amp;icy;&amp;ncy;&amp;kcy;&amp;icy; &amp;pcy;&amp;ocy; &amp;zcy;&amp;acy;&amp;pcy;&amp;rcy;&amp;ocy;&amp;scy;&amp;ucy; &amp;shcy;&amp;ncy;&amp;iecy;&amp;ucy;&amp;rcy; &amp;zcy;&amp;acy;&amp;lcy;&amp;mcy;&amp;acy;&amp;ncy;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309" y="4274023"/>
            <a:ext cx="758805" cy="59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vokrugsveta.ru/img/cmn/2008/04/21/027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311" y="2569877"/>
            <a:ext cx="693346" cy="52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871146" y="355250"/>
            <a:ext cx="6396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Кислев - третий месяц календарного еврейского года. </a:t>
            </a:r>
          </a:p>
        </p:txBody>
      </p:sp>
      <p:pic>
        <p:nvPicPr>
          <p:cNvPr id="33" name="Picture 2" descr="&amp;Kcy;&amp;acy;&amp;rcy;&amp;tcy;&amp;icy;&amp;ncy;&amp;kcy;&amp;icy; &amp;pcy;&amp;ocy; &amp;zcy;&amp;acy;&amp;pcy;&amp;rcy;&amp;ocy;&amp;scy;&amp;ucy; &amp;Acy;. &amp;Gcy;&amp;rcy;&amp;ocy;&amp;mcy;&amp;ycy;&amp;kcy;&amp;ocy; &amp;vcy; &amp;Ocy;&amp;Ocy;&amp;Ncy;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0" y="3437747"/>
            <a:ext cx="708823" cy="4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&amp;Kcy;&amp;acy;&amp;rcy;&amp;tcy;&amp;icy;&amp;ncy;&amp;kcy;&amp;icy; &amp;pcy;&amp;ocy; &amp;zcy;&amp;acy;&amp;pcy;&amp;rcy;&amp;ocy;&amp;scy;&amp;ucy; &amp;Mcy;&amp;acy;&amp;kcy;&amp;kcy;&amp;acy;&amp;vcy;&amp;iecy;&amp;icy; &amp;pcy;&amp;ocy;&amp;scy;&amp;lcy;&amp;iecy; &amp;pcy;&amp;ocy;&amp;bcy;&amp;iecy;&amp;dcy;&amp;ycy; &amp;ncy;&amp;acy;&amp;dcy; &amp;gcy;&amp;rcy;&amp;iecy;&amp;kcy;&amp;acy;&amp;mcy;&amp;icy;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500" y="5384528"/>
            <a:ext cx="691468" cy="41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0" descr="&amp;Kcy;&amp;acy;&amp;rcy;&amp;tcy;&amp;icy;&amp;ncy;&amp;kcy;&amp;icy; &amp;pcy;&amp;ocy; &amp;zcy;&amp;acy;&amp;pcy;&amp;rcy;&amp;ocy;&amp;scy;&amp;ucy; &amp;Icy;&amp;lcy;&amp;softcy;&amp;yacy; &amp;Vcy;&amp;acy;&amp;tcy;&amp;iecy;&amp;ncy;&amp;bcy;&amp;iecy;&amp;rcy;&amp;gcy;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47" y="2480556"/>
            <a:ext cx="618525" cy="73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684733" y="355250"/>
            <a:ext cx="713294" cy="493819"/>
          </a:xfrm>
          <a:prstGeom prst="rect">
            <a:avLst/>
          </a:prstGeom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36" y="5975568"/>
            <a:ext cx="317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32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12" y="521691"/>
            <a:ext cx="5419440" cy="30469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49603" y="4071785"/>
            <a:ext cx="95377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Человек, </a:t>
            </a:r>
            <a:r>
              <a:rPr lang="ru-RU" dirty="0" smtClean="0"/>
              <a:t>рождённый под </a:t>
            </a:r>
            <a:r>
              <a:rPr lang="ru-RU" dirty="0"/>
              <a:t>знаком </a:t>
            </a:r>
            <a:r>
              <a:rPr lang="ru-RU" dirty="0" smtClean="0"/>
              <a:t>Стрельца </a:t>
            </a:r>
            <a:r>
              <a:rPr lang="ru-RU" dirty="0"/>
              <a:t>– </a:t>
            </a:r>
            <a:r>
              <a:rPr lang="ru-RU" dirty="0" smtClean="0"/>
              <a:t>оптимист (иногда, чрезмерно). </a:t>
            </a:r>
          </a:p>
          <a:p>
            <a:pPr algn="ctr"/>
            <a:r>
              <a:rPr lang="ru-RU" dirty="0" smtClean="0"/>
              <a:t>Ему </a:t>
            </a:r>
            <a:r>
              <a:rPr lang="ru-RU" dirty="0"/>
              <a:t>всё нравится, </a:t>
            </a:r>
            <a:r>
              <a:rPr lang="ru-RU" dirty="0" smtClean="0"/>
              <a:t>он оптимистичен до беспечности, ироничен, азартен. </a:t>
            </a:r>
          </a:p>
          <a:p>
            <a:pPr algn="ctr"/>
            <a:r>
              <a:rPr lang="ru-RU" dirty="0" smtClean="0"/>
              <a:t>Он врожденный философ, учитель, любовник. </a:t>
            </a:r>
          </a:p>
          <a:p>
            <a:pPr algn="ctr"/>
            <a:r>
              <a:rPr lang="ru-RU" dirty="0" smtClean="0"/>
              <a:t>Он любит </a:t>
            </a:r>
            <a:r>
              <a:rPr lang="ru-RU" dirty="0"/>
              <a:t>путешествовать, </a:t>
            </a:r>
            <a:r>
              <a:rPr lang="ru-RU" dirty="0" smtClean="0"/>
              <a:t>любит </a:t>
            </a:r>
            <a:r>
              <a:rPr lang="ru-RU" dirty="0"/>
              <a:t>свободу и большие </a:t>
            </a:r>
            <a:r>
              <a:rPr lang="ru-RU" dirty="0" smtClean="0"/>
              <a:t>пространства. </a:t>
            </a:r>
          </a:p>
          <a:p>
            <a:pPr algn="ctr"/>
            <a:r>
              <a:rPr lang="ru-RU" dirty="0" smtClean="0"/>
              <a:t>Он считает себя исследователем </a:t>
            </a:r>
            <a:r>
              <a:rPr lang="ru-RU" dirty="0"/>
              <a:t>в мировом масштабе, </a:t>
            </a:r>
            <a:r>
              <a:rPr lang="ru-RU" dirty="0" smtClean="0"/>
              <a:t>он знаток </a:t>
            </a:r>
            <a:r>
              <a:rPr lang="ru-RU" dirty="0"/>
              <a:t>других культур и религий.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15475" y="3689918"/>
            <a:ext cx="4484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Зодиакальное </a:t>
            </a:r>
            <a:r>
              <a:rPr lang="ru-RU" dirty="0"/>
              <a:t>созвездие </a:t>
            </a:r>
            <a:r>
              <a:rPr lang="ru-RU" dirty="0" smtClean="0"/>
              <a:t>месяца – Стрелец.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442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415" y="1067117"/>
            <a:ext cx="6172200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35527" y="5393174"/>
            <a:ext cx="862197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Зодиакальный </a:t>
            </a:r>
            <a:r>
              <a:rPr lang="ru-RU" dirty="0"/>
              <a:t>камень </a:t>
            </a:r>
            <a:r>
              <a:rPr lang="ru-RU" dirty="0" smtClean="0"/>
              <a:t>месяца – аметист.</a:t>
            </a:r>
          </a:p>
          <a:p>
            <a:pPr algn="ctr"/>
            <a:r>
              <a:rPr lang="ru-RU" dirty="0"/>
              <a:t>Считается, что аметист приносит счастье людям бескорыстным и самоотверженным. </a:t>
            </a:r>
            <a:endParaRPr lang="ru-RU" dirty="0" smtClean="0"/>
          </a:p>
          <a:p>
            <a:pPr algn="ctr"/>
            <a:r>
              <a:rPr lang="ru-RU" dirty="0" smtClean="0"/>
              <a:t>По </a:t>
            </a:r>
            <a:r>
              <a:rPr lang="ru-RU" dirty="0"/>
              <a:t>преданиям он символизирует честность и искренность, спокойствие, </a:t>
            </a:r>
            <a:endParaRPr lang="ru-RU" dirty="0" smtClean="0"/>
          </a:p>
          <a:p>
            <a:pPr algn="ctr"/>
            <a:r>
              <a:rPr lang="ru-RU" dirty="0" smtClean="0"/>
              <a:t>внутреннюю </a:t>
            </a:r>
            <a:r>
              <a:rPr lang="ru-RU" dirty="0"/>
              <a:t>гармонию, </a:t>
            </a:r>
            <a:r>
              <a:rPr lang="ru-RU" dirty="0" smtClean="0"/>
              <a:t>доброту</a:t>
            </a:r>
            <a:r>
              <a:rPr lang="ru-RU" dirty="0"/>
              <a:t>, миролюбие, приносит счастье и здоровье.</a:t>
            </a:r>
          </a:p>
        </p:txBody>
      </p:sp>
    </p:spTree>
    <p:extLst>
      <p:ext uri="{BB962C8B-B14F-4D97-AF65-F5344CB8AC3E}">
        <p14:creationId xmlns:p14="http://schemas.microsoft.com/office/powerpoint/2010/main" val="276762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83" y="563401"/>
            <a:ext cx="451639" cy="5040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211" y="476068"/>
            <a:ext cx="9522777" cy="5913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211" y="1190882"/>
            <a:ext cx="521076" cy="3724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19834" y="1070507"/>
            <a:ext cx="85971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</a:rPr>
              <a:t>1 Кислева 5659 г. </a:t>
            </a:r>
            <a:r>
              <a:rPr lang="ru-RU" sz="1400" dirty="0">
                <a:solidFill>
                  <a:prstClr val="black"/>
                </a:solidFill>
              </a:rPr>
              <a:t>(15.11.1898 – 25.11.1984) Родился Сильван Гольдман (</a:t>
            </a:r>
            <a:r>
              <a:rPr lang="en-US" sz="1400" dirty="0">
                <a:solidFill>
                  <a:prstClr val="black"/>
                </a:solidFill>
              </a:rPr>
              <a:t>Sylvan Nathan Goldman</a:t>
            </a:r>
            <a:r>
              <a:rPr lang="ru-RU" sz="1400" dirty="0">
                <a:solidFill>
                  <a:prstClr val="black"/>
                </a:solidFill>
              </a:rPr>
              <a:t>) - американец в 1936 году  </a:t>
            </a:r>
            <a:r>
              <a:rPr lang="ru-RU" sz="1400" dirty="0" smtClean="0">
                <a:solidFill>
                  <a:prstClr val="black"/>
                </a:solidFill>
              </a:rPr>
              <a:t>придумавший  </a:t>
            </a:r>
            <a:r>
              <a:rPr lang="ru-RU" sz="1400" dirty="0">
                <a:solidFill>
                  <a:prstClr val="black"/>
                </a:solidFill>
              </a:rPr>
              <a:t>тележки для покупателей.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022" y="1751031"/>
            <a:ext cx="464685" cy="4308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6429" y="1670758"/>
            <a:ext cx="10681118" cy="59136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82210" y="2339152"/>
            <a:ext cx="10884283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 smtClean="0">
                <a:solidFill>
                  <a:prstClr val="black"/>
                </a:solidFill>
              </a:rPr>
              <a:t>           </a:t>
            </a:r>
            <a:r>
              <a:rPr lang="ru-RU" sz="1400" b="1" dirty="0" smtClean="0">
                <a:solidFill>
                  <a:prstClr val="black"/>
                </a:solidFill>
              </a:rPr>
              <a:t>3 </a:t>
            </a:r>
            <a:r>
              <a:rPr lang="ru-RU" sz="1400" b="1" dirty="0">
                <a:solidFill>
                  <a:prstClr val="black"/>
                </a:solidFill>
              </a:rPr>
              <a:t>Кислева 5569 г.</a:t>
            </a:r>
            <a:r>
              <a:rPr lang="ru-RU" sz="1400" dirty="0">
                <a:solidFill>
                  <a:prstClr val="black"/>
                </a:solidFill>
              </a:rPr>
              <a:t>(8/22.11.1808) — Родился Лайонел Натаниэль Ротшильд - первый еврей, ставший членом английской Палаты   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 </a:t>
            </a:r>
            <a:r>
              <a:rPr lang="ru-RU" sz="1400" dirty="0" smtClean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Общин. Избранный в 1847 г., он отказался принести христианскую клятву и занял свое место лишь через одиннадцать лет после 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 </a:t>
            </a:r>
            <a:r>
              <a:rPr lang="ru-RU" sz="1400" dirty="0" smtClean="0">
                <a:solidFill>
                  <a:prstClr val="black"/>
                </a:solidFill>
              </a:rPr>
              <a:t>отмены </a:t>
            </a:r>
            <a:r>
              <a:rPr lang="ru-RU" sz="1400" dirty="0">
                <a:solidFill>
                  <a:prstClr val="black"/>
                </a:solidFill>
              </a:rPr>
              <a:t>запрета на политическую деятельность евреев. Умер 16 Нисана 5675 (31.3.15) в Лондоне и был похоронен на еврейском   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кладбище </a:t>
            </a:r>
            <a:r>
              <a:rPr lang="ru-RU" sz="1400" dirty="0" err="1">
                <a:solidFill>
                  <a:prstClr val="black"/>
                </a:solidFill>
              </a:rPr>
              <a:t>Willesden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</a:p>
          <a:p>
            <a:pPr lvl="0"/>
            <a:endParaRPr lang="en-US" sz="1400" b="1" dirty="0" smtClean="0">
              <a:solidFill>
                <a:prstClr val="black"/>
              </a:solidFill>
            </a:endParaRPr>
          </a:p>
          <a:p>
            <a:pPr lvl="0"/>
            <a:r>
              <a:rPr lang="ru-RU" sz="1400" b="1" dirty="0" smtClean="0">
                <a:solidFill>
                  <a:prstClr val="black"/>
                </a:solidFill>
              </a:rPr>
              <a:t>3 </a:t>
            </a:r>
            <a:r>
              <a:rPr lang="ru-RU" sz="1400" b="1" dirty="0">
                <a:solidFill>
                  <a:prstClr val="black"/>
                </a:solidFill>
              </a:rPr>
              <a:t>Кислева 5686 г</a:t>
            </a:r>
            <a:r>
              <a:rPr lang="ru-RU" sz="1400" dirty="0">
                <a:solidFill>
                  <a:prstClr val="black"/>
                </a:solidFill>
              </a:rPr>
              <a:t>. (20.11.1925 - 2.5.15) Родилась Майя Михайловна Плисецкая  - артистка балета, представительница  театральной династии </a:t>
            </a:r>
            <a:r>
              <a:rPr lang="ru-RU" sz="1400" dirty="0" smtClean="0">
                <a:solidFill>
                  <a:prstClr val="black"/>
                </a:solidFill>
              </a:rPr>
              <a:t>Мессерер </a:t>
            </a:r>
            <a:r>
              <a:rPr lang="ru-RU" sz="1400" dirty="0">
                <a:solidFill>
                  <a:prstClr val="black"/>
                </a:solidFill>
              </a:rPr>
              <a:t>— Плисецких, прима-балерина Большого театра СССР в 1948—1990 </a:t>
            </a:r>
            <a:r>
              <a:rPr lang="ru-RU" sz="1400" dirty="0" smtClean="0">
                <a:solidFill>
                  <a:prstClr val="black"/>
                </a:solidFill>
              </a:rPr>
              <a:t>годах</a:t>
            </a:r>
            <a:r>
              <a:rPr lang="ru-RU" sz="1400" b="1" dirty="0" smtClean="0">
                <a:solidFill>
                  <a:prstClr val="black"/>
                </a:solidFill>
              </a:rPr>
              <a:t>                       </a:t>
            </a:r>
            <a:endParaRPr lang="en-US" sz="1400" b="1" dirty="0" smtClean="0">
              <a:solidFill>
                <a:prstClr val="black"/>
              </a:solidFill>
            </a:endParaRPr>
          </a:p>
          <a:p>
            <a:pPr lvl="0"/>
            <a:r>
              <a:rPr lang="en-US" sz="1400" b="1" dirty="0">
                <a:solidFill>
                  <a:prstClr val="black"/>
                </a:solidFill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</a:rPr>
              <a:t>        </a:t>
            </a:r>
          </a:p>
          <a:p>
            <a:pPr lvl="0"/>
            <a:r>
              <a:rPr lang="en-US" sz="1400" b="1" dirty="0" smtClean="0">
                <a:solidFill>
                  <a:prstClr val="black"/>
                </a:solidFill>
              </a:rPr>
              <a:t>          </a:t>
            </a:r>
            <a:r>
              <a:rPr lang="ru-RU" sz="1400" b="1" dirty="0" smtClean="0">
                <a:solidFill>
                  <a:prstClr val="black"/>
                </a:solidFill>
              </a:rPr>
              <a:t>4 </a:t>
            </a:r>
            <a:r>
              <a:rPr lang="ru-RU" sz="1400" b="1" dirty="0">
                <a:solidFill>
                  <a:prstClr val="black"/>
                </a:solidFill>
              </a:rPr>
              <a:t>Кислева 5634</a:t>
            </a:r>
            <a:r>
              <a:rPr lang="en-US" sz="1400" b="1" dirty="0">
                <a:solidFill>
                  <a:prstClr val="black"/>
                </a:solidFill>
              </a:rPr>
              <a:t> </a:t>
            </a:r>
            <a:r>
              <a:rPr lang="ru-RU" sz="1400" b="1" dirty="0">
                <a:solidFill>
                  <a:prstClr val="black"/>
                </a:solidFill>
              </a:rPr>
              <a:t>г.</a:t>
            </a:r>
            <a:r>
              <a:rPr lang="ru-RU" sz="1400" dirty="0">
                <a:solidFill>
                  <a:prstClr val="black"/>
                </a:solidFill>
              </a:rPr>
              <a:t> Родился Мартов (Цедербаум) Юлий Осипович (24.11.1873—4.4.1923/18 Нисана 5683) — участник социал-    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 </a:t>
            </a:r>
            <a:r>
              <a:rPr lang="ru-RU" sz="1400" dirty="0" smtClean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демократического движения с 1892 г.; с 1895 г. — член Петербургского «Союза борьбы за освобождение рабочего класса».                 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</a:t>
            </a:r>
            <a:r>
              <a:rPr lang="ru-RU" sz="1400" dirty="0" smtClean="0">
                <a:solidFill>
                  <a:prstClr val="black"/>
                </a:solidFill>
              </a:rPr>
              <a:t>С </a:t>
            </a:r>
            <a:r>
              <a:rPr lang="ru-RU" sz="1400" dirty="0">
                <a:solidFill>
                  <a:prstClr val="black"/>
                </a:solidFill>
              </a:rPr>
              <a:t>1901 г. член редакции «Искры». С 1903 г. один из лидеров меньшевиков. С 1920 г. в эмиграции.</a:t>
            </a:r>
            <a:r>
              <a:rPr lang="ru-RU" sz="1400" b="1" dirty="0">
                <a:solidFill>
                  <a:prstClr val="black"/>
                </a:solidFill>
              </a:rPr>
              <a:t>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</a:t>
            </a:r>
            <a:endParaRPr lang="en-US" sz="1400" dirty="0">
              <a:solidFill>
                <a:prstClr val="black"/>
              </a:solidFill>
            </a:endParaRPr>
          </a:p>
          <a:p>
            <a:pPr lvl="0"/>
            <a:r>
              <a:rPr lang="ru-RU" sz="1400" dirty="0" smtClean="0">
                <a:solidFill>
                  <a:prstClr val="black"/>
                </a:solidFill>
              </a:rPr>
              <a:t>  </a:t>
            </a:r>
            <a:r>
              <a:rPr lang="ru-RU" sz="1400" b="1" dirty="0">
                <a:solidFill>
                  <a:prstClr val="black"/>
                </a:solidFill>
              </a:rPr>
              <a:t>5 Кислева 5634 г</a:t>
            </a:r>
            <a:r>
              <a:rPr lang="ru-RU" sz="1400" dirty="0">
                <a:solidFill>
                  <a:prstClr val="black"/>
                </a:solidFill>
              </a:rPr>
              <a:t>. Родился Новомейский Моисей (Моше) Абрамович (25.11.1873, Россия – 27.3.61/10 Нисана 5621, Париж, </a:t>
            </a:r>
            <a:r>
              <a:rPr lang="ru-RU" sz="1400" dirty="0" smtClean="0">
                <a:solidFill>
                  <a:prstClr val="black"/>
                </a:solidFill>
              </a:rPr>
              <a:t>Франция</a:t>
            </a:r>
            <a:r>
              <a:rPr lang="ru-RU" sz="1400" dirty="0">
                <a:solidFill>
                  <a:prstClr val="black"/>
                </a:solidFill>
              </a:rPr>
              <a:t>).  Горный  </a:t>
            </a:r>
            <a:r>
              <a:rPr lang="ru-RU" sz="1400" dirty="0" smtClean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инженер, председатель Национального совета евреев Сибири и Урала, а также Сионистской организации Сибири (1918-20гг). С 1921 г </a:t>
            </a:r>
            <a:r>
              <a:rPr lang="ru-RU" sz="1400" dirty="0" smtClean="0">
                <a:solidFill>
                  <a:prstClr val="black"/>
                </a:solidFill>
              </a:rPr>
              <a:t>  </a:t>
            </a:r>
            <a:r>
              <a:rPr lang="ru-RU" sz="1400" dirty="0">
                <a:solidFill>
                  <a:prstClr val="black"/>
                </a:solidFill>
              </a:rPr>
              <a:t>в  Палестине,   казначей Хаганы, основатель первого химического предприятия на Мёртвого моря. Умер и похоронен во Франции.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 </a:t>
            </a:r>
            <a:r>
              <a:rPr lang="ru-RU" sz="1400" b="1" dirty="0">
                <a:solidFill>
                  <a:prstClr val="black"/>
                </a:solidFill>
              </a:rPr>
              <a:t> </a:t>
            </a:r>
            <a:endParaRPr lang="en-US" sz="1400" b="1" dirty="0" smtClean="0">
              <a:solidFill>
                <a:prstClr val="black"/>
              </a:solidFill>
            </a:endParaRPr>
          </a:p>
          <a:p>
            <a:pPr lvl="0"/>
            <a:endParaRPr lang="ru-RU" sz="1400" dirty="0">
              <a:solidFill>
                <a:prstClr val="black"/>
              </a:solidFill>
            </a:endParaRP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                    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6114" y="2339152"/>
            <a:ext cx="353270" cy="5206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225" y="3467923"/>
            <a:ext cx="365986" cy="4920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9687" y="4067835"/>
            <a:ext cx="313415" cy="4332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225" y="4990028"/>
            <a:ext cx="384081" cy="5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64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7571" y="1178384"/>
            <a:ext cx="113398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          </a:t>
            </a:r>
            <a:r>
              <a:rPr lang="ru-RU" sz="1400" b="1" dirty="0" smtClean="0">
                <a:solidFill>
                  <a:prstClr val="black"/>
                </a:solidFill>
              </a:rPr>
              <a:t>                     </a:t>
            </a:r>
          </a:p>
          <a:p>
            <a:r>
              <a:rPr lang="ru-RU" sz="1400" b="1" dirty="0">
                <a:solidFill>
                  <a:prstClr val="black"/>
                </a:solidFill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</a:rPr>
              <a:t>                  5 Кислева 5677 г. </a:t>
            </a:r>
            <a:r>
              <a:rPr lang="ru-RU" sz="1400" dirty="0" smtClean="0">
                <a:solidFill>
                  <a:prstClr val="black"/>
                </a:solidFill>
              </a:rPr>
              <a:t>(30.11.1916 -2004) </a:t>
            </a:r>
            <a:r>
              <a:rPr lang="ru-RU" sz="1400" dirty="0">
                <a:solidFill>
                  <a:prstClr val="black"/>
                </a:solidFill>
              </a:rPr>
              <a:t>В Галиции родился </a:t>
            </a:r>
            <a:r>
              <a:rPr lang="ru-RU" sz="1400" b="1" dirty="0">
                <a:solidFill>
                  <a:prstClr val="black"/>
                </a:solidFill>
              </a:rPr>
              <a:t>Эдмунд Вильгельм </a:t>
            </a:r>
            <a:r>
              <a:rPr lang="ru-RU" sz="1400" b="1" dirty="0" smtClean="0">
                <a:solidFill>
                  <a:prstClr val="black"/>
                </a:solidFill>
              </a:rPr>
              <a:t>Галеви </a:t>
            </a:r>
            <a:r>
              <a:rPr lang="ru-RU" sz="1400" dirty="0">
                <a:solidFill>
                  <a:prstClr val="black"/>
                </a:solidFill>
              </a:rPr>
              <a:t>- один из создателей израильского флота. </a:t>
            </a:r>
            <a:endParaRPr lang="ru-RU" sz="1400" dirty="0" smtClean="0">
              <a:solidFill>
                <a:prstClr val="black"/>
              </a:solidFill>
            </a:endParaRPr>
          </a:p>
          <a:p>
            <a:endParaRPr lang="ru-RU" sz="1400" b="1" dirty="0" smtClean="0">
              <a:solidFill>
                <a:prstClr val="black"/>
              </a:solidFill>
            </a:endParaRPr>
          </a:p>
          <a:p>
            <a:r>
              <a:rPr lang="en-US" sz="1400" b="1" dirty="0" smtClean="0">
                <a:solidFill>
                  <a:prstClr val="black"/>
                </a:solidFill>
              </a:rPr>
              <a:t>                           </a:t>
            </a:r>
            <a:r>
              <a:rPr lang="ru-RU" sz="1400" b="1" dirty="0" smtClean="0">
                <a:solidFill>
                  <a:prstClr val="black"/>
                </a:solidFill>
              </a:rPr>
              <a:t>9 Кислева 5670 г. </a:t>
            </a:r>
            <a:r>
              <a:rPr lang="ru-RU" sz="1400" dirty="0">
                <a:solidFill>
                  <a:prstClr val="black"/>
                </a:solidFill>
              </a:rPr>
              <a:t>(22 .</a:t>
            </a:r>
            <a:r>
              <a:rPr lang="ru-RU" sz="1400" dirty="0" smtClean="0">
                <a:solidFill>
                  <a:prstClr val="black"/>
                </a:solidFill>
              </a:rPr>
              <a:t>11.09 – 31.1.70). </a:t>
            </a:r>
            <a:r>
              <a:rPr lang="ru-RU" sz="1400" dirty="0">
                <a:solidFill>
                  <a:prstClr val="black"/>
                </a:solidFill>
              </a:rPr>
              <a:t>Родился </a:t>
            </a:r>
            <a:r>
              <a:rPr lang="ru-RU" sz="1400" b="1" dirty="0" smtClean="0">
                <a:solidFill>
                  <a:prstClr val="black"/>
                </a:solidFill>
              </a:rPr>
              <a:t>Михаил Леонтьевич </a:t>
            </a:r>
            <a:r>
              <a:rPr lang="ru-RU" sz="1400" b="1" dirty="0">
                <a:solidFill>
                  <a:prstClr val="black"/>
                </a:solidFill>
              </a:rPr>
              <a:t>Ми</a:t>
            </a:r>
            <a:r>
              <a:rPr lang="ru-RU" sz="1400" dirty="0">
                <a:solidFill>
                  <a:prstClr val="black"/>
                </a:solidFill>
              </a:rPr>
              <a:t>ль - учёный, конструктор вертолетов. </a:t>
            </a:r>
            <a:r>
              <a:rPr lang="ru-RU" sz="1400" b="1" dirty="0" smtClean="0"/>
              <a:t>    </a:t>
            </a:r>
          </a:p>
          <a:p>
            <a:pPr algn="ctr"/>
            <a:endParaRPr lang="ru-RU" sz="16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48881" y="13849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52" y="1386685"/>
            <a:ext cx="529288" cy="41961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356" y="1883062"/>
            <a:ext cx="415049" cy="6148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82" y="2771378"/>
            <a:ext cx="414564" cy="5060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36672" y="2574712"/>
            <a:ext cx="103264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</a:rPr>
              <a:t>11 Кислева 5393</a:t>
            </a:r>
            <a:r>
              <a:rPr lang="ru-RU" sz="1400" dirty="0">
                <a:solidFill>
                  <a:prstClr val="black"/>
                </a:solidFill>
              </a:rPr>
              <a:t>. Родился </a:t>
            </a:r>
            <a:r>
              <a:rPr lang="ru-RU" sz="1400" b="1" dirty="0">
                <a:solidFill>
                  <a:prstClr val="black"/>
                </a:solidFill>
              </a:rPr>
              <a:t>Бенедикт (Барух) Спин</a:t>
            </a:r>
            <a:r>
              <a:rPr lang="ru-RU" sz="1400" dirty="0">
                <a:solidFill>
                  <a:prstClr val="black"/>
                </a:solidFill>
              </a:rPr>
              <a:t>оза (Spinoza, Benedictus Baruch; 24.11.1632, Амстердам, – 21.2.1677/19 Адара 5437, Гаага),  </a:t>
            </a:r>
            <a:r>
              <a:rPr lang="ru-RU" sz="1400" dirty="0" smtClean="0">
                <a:solidFill>
                  <a:prstClr val="black"/>
                </a:solidFill>
              </a:rPr>
              <a:t>нидерландский </a:t>
            </a:r>
            <a:r>
              <a:rPr lang="ru-RU" sz="1400" dirty="0">
                <a:solidFill>
                  <a:prstClr val="black"/>
                </a:solidFill>
              </a:rPr>
              <a:t>философ. Родился в семье марранов, вернувшейся к иудаизму после эмиграции из Португалии в Нидерланды.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382" y="4081720"/>
            <a:ext cx="438950" cy="56697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388240" y="4070617"/>
            <a:ext cx="9427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</a:rPr>
              <a:t>13 Кислева</a:t>
            </a:r>
            <a:r>
              <a:rPr lang="ru-RU" sz="1400" dirty="0">
                <a:solidFill>
                  <a:prstClr val="black"/>
                </a:solidFill>
              </a:rPr>
              <a:t> (9/22.11.1893 – 25.7.91/14 Ава 5751</a:t>
            </a:r>
            <a:r>
              <a:rPr lang="ru-RU" sz="1400" dirty="0" smtClean="0">
                <a:solidFill>
                  <a:prstClr val="black"/>
                </a:solidFill>
              </a:rPr>
              <a:t>)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  <a:r>
              <a:rPr lang="ru-RU" sz="1400" dirty="0" smtClean="0">
                <a:solidFill>
                  <a:prstClr val="black"/>
                </a:solidFill>
              </a:rPr>
              <a:t>  </a:t>
            </a:r>
            <a:r>
              <a:rPr lang="ru-RU" sz="1400" dirty="0">
                <a:solidFill>
                  <a:prstClr val="black"/>
                </a:solidFill>
              </a:rPr>
              <a:t>Родился </a:t>
            </a:r>
            <a:r>
              <a:rPr lang="ru-RU" sz="1400" b="1" dirty="0">
                <a:solidFill>
                  <a:prstClr val="black"/>
                </a:solidFill>
              </a:rPr>
              <a:t>Лазарь Моисеевич Каганович </a:t>
            </a:r>
            <a:r>
              <a:rPr lang="ru-RU" sz="1400" dirty="0">
                <a:solidFill>
                  <a:prstClr val="black"/>
                </a:solidFill>
              </a:rPr>
              <a:t>- виднейший представитель «сталинской  </a:t>
            </a:r>
            <a:r>
              <a:rPr lang="ru-RU" sz="1400" dirty="0" smtClean="0">
                <a:solidFill>
                  <a:prstClr val="black"/>
                </a:solidFill>
              </a:rPr>
              <a:t>гвардии</a:t>
            </a:r>
            <a:r>
              <a:rPr lang="ru-RU" sz="1400" dirty="0">
                <a:solidFill>
                  <a:prstClr val="black"/>
                </a:solidFill>
              </a:rPr>
              <a:t>», руководитель промышленности и транспорта страны, непоколебимый большевик, оставшийся верным убеждениям до 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ru-RU" sz="1400" dirty="0" smtClean="0">
                <a:solidFill>
                  <a:prstClr val="black"/>
                </a:solidFill>
              </a:rPr>
              <a:t>конца  </a:t>
            </a:r>
            <a:r>
              <a:rPr lang="ru-RU" sz="1400" dirty="0">
                <a:solidFill>
                  <a:prstClr val="black"/>
                </a:solidFill>
              </a:rPr>
              <a:t>своей долгой жизни.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140" y="5725342"/>
            <a:ext cx="420660" cy="51820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311639" y="5748362"/>
            <a:ext cx="105435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prstClr val="black"/>
                </a:solidFill>
              </a:rPr>
              <a:t>16 </a:t>
            </a:r>
            <a:r>
              <a:rPr lang="ru-RU" sz="1400" b="1" dirty="0">
                <a:solidFill>
                  <a:prstClr val="black"/>
                </a:solidFill>
              </a:rPr>
              <a:t>Кислева 5610 г.</a:t>
            </a:r>
            <a:r>
              <a:rPr lang="ru-RU" sz="1400" dirty="0">
                <a:solidFill>
                  <a:prstClr val="black"/>
                </a:solidFill>
              </a:rPr>
              <a:t> Родился </a:t>
            </a:r>
            <a:r>
              <a:rPr lang="ru-RU" sz="1400" b="1" dirty="0">
                <a:solidFill>
                  <a:prstClr val="black"/>
                </a:solidFill>
              </a:rPr>
              <a:t>Зо́нненфельд </a:t>
            </a:r>
            <a:r>
              <a:rPr lang="ru-RU" sz="1400" b="1" dirty="0" smtClean="0">
                <a:solidFill>
                  <a:prstClr val="black"/>
                </a:solidFill>
              </a:rPr>
              <a:t>Йосеф </a:t>
            </a:r>
            <a:r>
              <a:rPr lang="ru-RU" sz="1400" b="1" dirty="0">
                <a:solidFill>
                  <a:prstClr val="black"/>
                </a:solidFill>
              </a:rPr>
              <a:t>Хаим бен </a:t>
            </a:r>
            <a:r>
              <a:rPr lang="ru-RU" sz="1400" b="1" dirty="0" smtClean="0">
                <a:solidFill>
                  <a:prstClr val="black"/>
                </a:solidFill>
              </a:rPr>
              <a:t>Авра</a:t>
            </a:r>
            <a:r>
              <a:rPr lang="en-US" sz="1400" b="1" dirty="0" smtClean="0">
                <a:solidFill>
                  <a:prstClr val="black"/>
                </a:solidFill>
              </a:rPr>
              <a:t>h</a:t>
            </a:r>
            <a:r>
              <a:rPr lang="ru-RU" sz="1400" b="1" dirty="0" smtClean="0">
                <a:solidFill>
                  <a:prstClr val="black"/>
                </a:solidFill>
              </a:rPr>
              <a:t>ам Шломо  </a:t>
            </a:r>
            <a:r>
              <a:rPr lang="ru-RU" sz="1400" dirty="0">
                <a:solidFill>
                  <a:prstClr val="black"/>
                </a:solidFill>
              </a:rPr>
              <a:t>(</a:t>
            </a:r>
            <a:r>
              <a:rPr lang="en-US" sz="1400" dirty="0">
                <a:solidFill>
                  <a:prstClr val="black"/>
                </a:solidFill>
              </a:rPr>
              <a:t>Sonnenfeld; </a:t>
            </a:r>
            <a:r>
              <a:rPr lang="ru-RU" sz="1400" dirty="0">
                <a:solidFill>
                  <a:prstClr val="black"/>
                </a:solidFill>
              </a:rPr>
              <a:t>1.12.1849</a:t>
            </a:r>
            <a:r>
              <a:rPr lang="en-US" sz="1400" dirty="0">
                <a:solidFill>
                  <a:prstClr val="black"/>
                </a:solidFill>
              </a:rPr>
              <a:t>, </a:t>
            </a:r>
            <a:r>
              <a:rPr lang="ru-RU" sz="1400" dirty="0">
                <a:solidFill>
                  <a:prstClr val="black"/>
                </a:solidFill>
              </a:rPr>
              <a:t>Австрия – 26.2.1932/19 </a:t>
            </a:r>
            <a:r>
              <a:rPr lang="ru-RU" sz="1400" dirty="0" smtClean="0">
                <a:solidFill>
                  <a:prstClr val="black"/>
                </a:solidFill>
              </a:rPr>
              <a:t>Адара </a:t>
            </a:r>
            <a:r>
              <a:rPr lang="ru-RU" sz="1400" dirty="0">
                <a:solidFill>
                  <a:prstClr val="black"/>
                </a:solidFill>
              </a:rPr>
              <a:t>5692, </a:t>
            </a:r>
            <a:r>
              <a:rPr lang="ru-RU" sz="1400" dirty="0" smtClean="0">
                <a:solidFill>
                  <a:prstClr val="black"/>
                </a:solidFill>
              </a:rPr>
              <a:t>  </a:t>
            </a:r>
            <a:r>
              <a:rPr lang="ru-RU" sz="1400" dirty="0">
                <a:solidFill>
                  <a:prstClr val="black"/>
                </a:solidFill>
              </a:rPr>
              <a:t>Иерусалим), первый раввин ультраортодоксальной </a:t>
            </a:r>
            <a:r>
              <a:rPr lang="ru-RU" sz="1400" dirty="0" smtClean="0">
                <a:solidFill>
                  <a:prstClr val="black"/>
                </a:solidFill>
              </a:rPr>
              <a:t>общины — </a:t>
            </a:r>
            <a:r>
              <a:rPr lang="ru-RU" sz="1400" dirty="0">
                <a:solidFill>
                  <a:prstClr val="black"/>
                </a:solidFill>
              </a:rPr>
              <a:t>главный ашкеназский раввин Иерусалима с 1910 </a:t>
            </a:r>
            <a:r>
              <a:rPr lang="ru-RU" sz="1400" dirty="0" smtClean="0">
                <a:solidFill>
                  <a:prstClr val="black"/>
                </a:solidFill>
              </a:rPr>
              <a:t>по 1920 гг. 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6672" y="632352"/>
            <a:ext cx="384081" cy="53649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879075" y="642385"/>
            <a:ext cx="99495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</a:rPr>
              <a:t> 5 Кислева 5660 г. </a:t>
            </a:r>
            <a:r>
              <a:rPr lang="ru-RU" sz="1400" dirty="0">
                <a:solidFill>
                  <a:prstClr val="black"/>
                </a:solidFill>
              </a:rPr>
              <a:t>(7.11.1899 - 20.12.78) Родился Дмитрий Яковлевич </a:t>
            </a:r>
            <a:r>
              <a:rPr lang="ru-RU" sz="1400" dirty="0" err="1">
                <a:solidFill>
                  <a:prstClr val="black"/>
                </a:solidFill>
              </a:rPr>
              <a:t>Покрас</a:t>
            </a:r>
            <a:r>
              <a:rPr lang="ru-RU" sz="1400" dirty="0">
                <a:solidFill>
                  <a:prstClr val="black"/>
                </a:solidFill>
              </a:rPr>
              <a:t> - композитор, автор музыки к песням (более 40),                    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 в т.ч., «Мы  красные кавалеристы…- 1920г», «Если завтра война» -1938г. и «Едут казаки по Берлину« – 1945г..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56405" y="3337026"/>
            <a:ext cx="89901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11 Кислева 5638 </a:t>
            </a:r>
            <a:r>
              <a:rPr lang="ru-RU" sz="1400" dirty="0" smtClean="0"/>
              <a:t>родился </a:t>
            </a:r>
            <a:r>
              <a:rPr lang="ru-RU" sz="1400" b="1" dirty="0" smtClean="0"/>
              <a:t>Арнольд </a:t>
            </a:r>
            <a:r>
              <a:rPr lang="ru-RU" sz="1400" b="1" dirty="0"/>
              <a:t>Давидович Марголин </a:t>
            </a:r>
            <a:r>
              <a:rPr lang="ru-RU" sz="1400" dirty="0"/>
              <a:t>(</a:t>
            </a:r>
            <a:r>
              <a:rPr lang="ru-RU" sz="1400" dirty="0" smtClean="0"/>
              <a:t>17.11.1877, г. Киев – 29.10.56, г. Вашингтон</a:t>
            </a:r>
            <a:r>
              <a:rPr lang="ru-RU" sz="1400" dirty="0"/>
              <a:t>) — адвокат, общественный деятель и писатель. Выступал адвокатом в процессах, связанных с еврейскими </a:t>
            </a:r>
            <a:r>
              <a:rPr lang="ru-RU" sz="1400" dirty="0" smtClean="0"/>
              <a:t>погромами  и в «Деле Бейлиса». </a:t>
            </a:r>
            <a:endParaRPr lang="ru-RU" sz="1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7946" y="3303751"/>
            <a:ext cx="474173" cy="59654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69520" y="4597041"/>
            <a:ext cx="948048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1400" b="1" i="1" dirty="0" smtClean="0"/>
              <a:t>14 </a:t>
            </a:r>
            <a:r>
              <a:rPr lang="ru-RU" sz="1400" b="1" i="1" dirty="0"/>
              <a:t>Кислева </a:t>
            </a:r>
            <a:r>
              <a:rPr lang="ru-RU" sz="1400" b="1" i="1" dirty="0" smtClean="0"/>
              <a:t>5702 (4.12.41) </a:t>
            </a:r>
            <a:r>
              <a:rPr lang="ru-RU" sz="1400" dirty="0" smtClean="0"/>
              <a:t>Левин </a:t>
            </a:r>
            <a:r>
              <a:rPr lang="ru-RU" sz="1400" dirty="0"/>
              <a:t>Абрам Георгиевич, сержант, летчик 11 истребительного авиационного полка на подступах к Москве таранил немецкий бомбардировщик и погиб. </a:t>
            </a:r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11639" y="4949222"/>
            <a:ext cx="444766" cy="60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637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706" y="676577"/>
            <a:ext cx="1150921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/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</a:t>
            </a:r>
            <a:r>
              <a:rPr lang="ru-RU" sz="1400" dirty="0" smtClean="0">
                <a:solidFill>
                  <a:prstClr val="black"/>
                </a:solidFill>
              </a:rPr>
              <a:t>               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</a:rPr>
              <a:t>                 19 </a:t>
            </a:r>
            <a:r>
              <a:rPr lang="ru-RU" sz="1400" b="1" dirty="0">
                <a:solidFill>
                  <a:prstClr val="black"/>
                </a:solidFill>
              </a:rPr>
              <a:t>Кислева 5647 года </a:t>
            </a:r>
            <a:r>
              <a:rPr lang="ru-RU" sz="1400" dirty="0">
                <a:solidFill>
                  <a:prstClr val="black"/>
                </a:solidFill>
              </a:rPr>
              <a:t>(16.10.1886, </a:t>
            </a:r>
            <a:r>
              <a:rPr lang="ru-RU" sz="1400" dirty="0" err="1">
                <a:solidFill>
                  <a:prstClr val="black"/>
                </a:solidFill>
              </a:rPr>
              <a:t>Плоньск</a:t>
            </a:r>
            <a:r>
              <a:rPr lang="ru-RU" sz="1400" dirty="0">
                <a:solidFill>
                  <a:prstClr val="black"/>
                </a:solidFill>
              </a:rPr>
              <a:t>, Россия – 1.12.73, Тель-Авив). Родился </a:t>
            </a:r>
            <a:r>
              <a:rPr lang="ru-RU" sz="1400" b="1" dirty="0">
                <a:solidFill>
                  <a:prstClr val="black"/>
                </a:solidFill>
              </a:rPr>
              <a:t>Дави́д Бе́н-Гурио́н ( Давид Йосеф Грин),                          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             </a:t>
            </a:r>
            <a:r>
              <a:rPr lang="ru-RU" sz="1400" b="1" dirty="0" smtClean="0">
                <a:solidFill>
                  <a:prstClr val="black"/>
                </a:solidFill>
              </a:rPr>
              <a:t>      5 </a:t>
            </a:r>
            <a:r>
              <a:rPr lang="ru-RU" sz="1400" b="1" dirty="0">
                <a:solidFill>
                  <a:prstClr val="black"/>
                </a:solidFill>
              </a:rPr>
              <a:t>яра 5708 </a:t>
            </a:r>
            <a:r>
              <a:rPr lang="ru-RU" sz="1400" dirty="0">
                <a:solidFill>
                  <a:prstClr val="black"/>
                </a:solidFill>
              </a:rPr>
              <a:t>(14.5.48) года зачитал Декларацию независимости Израиля, первый премьер-министр Израиля. </a:t>
            </a:r>
            <a:endParaRPr lang="ru-RU" sz="1400" b="1" dirty="0" smtClean="0"/>
          </a:p>
          <a:p>
            <a:endParaRPr lang="ru-RU" sz="1400" b="1" dirty="0"/>
          </a:p>
          <a:p>
            <a:r>
              <a:rPr lang="ru-RU" sz="1400" dirty="0"/>
              <a:t> </a:t>
            </a:r>
            <a:r>
              <a:rPr lang="en-US" sz="1400" b="1" dirty="0" smtClean="0"/>
              <a:t>         </a:t>
            </a:r>
            <a:r>
              <a:rPr lang="ru-RU" sz="1400" b="1" dirty="0" smtClean="0"/>
              <a:t>             20 Кислева 5656 </a:t>
            </a:r>
            <a:r>
              <a:rPr lang="ru-RU" sz="1400" dirty="0" smtClean="0"/>
              <a:t>(7.12.1895 – 12.8.52). Родился </a:t>
            </a:r>
            <a:r>
              <a:rPr lang="ru-RU" sz="1400" b="1" dirty="0" smtClean="0"/>
              <a:t>Перец Маркиш, </a:t>
            </a:r>
            <a:r>
              <a:rPr lang="ru-RU" sz="1400" dirty="0"/>
              <a:t>выдающийся еврейский поэт, прозаик, </a:t>
            </a:r>
            <a:r>
              <a:rPr lang="ru-RU" sz="1400" dirty="0" smtClean="0"/>
              <a:t>драматург. В </a:t>
            </a:r>
            <a:r>
              <a:rPr lang="ru-RU" sz="1400" dirty="0"/>
              <a:t>1940 г., в период </a:t>
            </a:r>
            <a:r>
              <a:rPr lang="ru-RU" sz="1400" dirty="0" smtClean="0"/>
              <a:t>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</a:t>
            </a:r>
            <a:r>
              <a:rPr lang="en-US" sz="1400" dirty="0" smtClean="0"/>
              <a:t>        </a:t>
            </a:r>
            <a:r>
              <a:rPr lang="ru-RU" sz="1400" dirty="0" smtClean="0"/>
              <a:t>    дружбы </a:t>
            </a:r>
            <a:r>
              <a:rPr lang="ru-RU" sz="1400" dirty="0"/>
              <a:t>СССР с гитлеровской Германией, написал </a:t>
            </a:r>
            <a:r>
              <a:rPr lang="ru-RU" sz="1400" dirty="0" smtClean="0"/>
              <a:t>антифашистскую поэму "</a:t>
            </a:r>
            <a:r>
              <a:rPr lang="yi-Hebr" sz="1400" dirty="0" smtClean="0"/>
              <a:t>טענצער פון געטאָ</a:t>
            </a:r>
            <a:r>
              <a:rPr lang="ru-RU" sz="1400" dirty="0" smtClean="0"/>
              <a:t>" </a:t>
            </a:r>
            <a:r>
              <a:rPr lang="ru-RU" sz="1400" dirty="0"/>
              <a:t>("Танцовщица из </a:t>
            </a:r>
            <a:r>
              <a:rPr lang="ru-RU" sz="1400" dirty="0" smtClean="0"/>
              <a:t>гетто«), которую 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</a:t>
            </a:r>
            <a:r>
              <a:rPr lang="en-US" sz="1400" dirty="0" smtClean="0"/>
              <a:t>         </a:t>
            </a:r>
            <a:r>
              <a:rPr lang="ru-RU" sz="1400" dirty="0" smtClean="0"/>
              <a:t>      опубликовали </a:t>
            </a:r>
            <a:r>
              <a:rPr lang="ru-RU" sz="1400" dirty="0"/>
              <a:t>в 1942</a:t>
            </a:r>
            <a:r>
              <a:rPr lang="ru-RU" sz="1400" dirty="0" smtClean="0"/>
              <a:t>). </a:t>
            </a:r>
            <a:r>
              <a:rPr lang="ru-RU" sz="1400" dirty="0"/>
              <a:t>27 января 1949 года </a:t>
            </a:r>
            <a:r>
              <a:rPr lang="ru-RU" sz="1400" dirty="0" smtClean="0"/>
              <a:t>П.Маркиш </a:t>
            </a:r>
            <a:r>
              <a:rPr lang="ru-RU" sz="1400" dirty="0"/>
              <a:t>был </a:t>
            </a:r>
            <a:r>
              <a:rPr lang="ru-RU" sz="1400" dirty="0" smtClean="0"/>
              <a:t>арестован и расстрелян </a:t>
            </a:r>
            <a:r>
              <a:rPr lang="ru-RU" sz="1400" dirty="0"/>
              <a:t>12 августа 1952 г. вместе с другими деятелями ЕАК.</a:t>
            </a:r>
            <a:r>
              <a:rPr lang="ru-RU" sz="1400" dirty="0" smtClean="0"/>
              <a:t> </a:t>
            </a:r>
          </a:p>
          <a:p>
            <a:r>
              <a:rPr lang="en-US" sz="1400" dirty="0" smtClean="0"/>
              <a:t>          </a:t>
            </a:r>
            <a:r>
              <a:rPr lang="ru-RU" sz="1400" dirty="0" smtClean="0"/>
              <a:t>На трагическую гибель Соломона Михоэлса он откликнулся поэмой </a:t>
            </a:r>
            <a:r>
              <a:rPr lang="ru-RU" sz="1400" i="1" dirty="0"/>
              <a:t>МИХОЭЛСУ – НЕУГАСИМЫЙ СВЕТИЛЬНИК </a:t>
            </a:r>
            <a:endParaRPr lang="ru-RU" sz="1400" dirty="0" smtClean="0"/>
          </a:p>
          <a:p>
            <a:r>
              <a:rPr lang="ru-RU" sz="1400" dirty="0" smtClean="0"/>
              <a:t> </a:t>
            </a:r>
            <a:r>
              <a:rPr lang="en-US" sz="1400" dirty="0" smtClean="0"/>
              <a:t>         </a:t>
            </a:r>
            <a:r>
              <a:rPr lang="ru-RU" sz="1400" dirty="0" smtClean="0"/>
              <a:t>Вот 2 строчки из неё: </a:t>
            </a:r>
            <a:r>
              <a:rPr lang="ru-RU" sz="1400" i="1" dirty="0" smtClean="0"/>
              <a:t>Шесть миллионов жертв из ям и смрадных рвов С </a:t>
            </a:r>
            <a:r>
              <a:rPr lang="ru-RU" sz="1400" i="1" dirty="0"/>
              <a:t>живыми заодно тебя почтят вставаньем. </a:t>
            </a:r>
            <a:endParaRPr lang="ru-RU" sz="1400" b="1" dirty="0" smtClean="0"/>
          </a:p>
          <a:p>
            <a:r>
              <a:rPr lang="ru-RU" sz="1400" b="1" dirty="0" smtClean="0"/>
              <a:t>             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             23 </a:t>
            </a:r>
            <a:r>
              <a:rPr lang="ru-RU" sz="1400" b="1" dirty="0"/>
              <a:t>Кислева 5558 </a:t>
            </a:r>
            <a:r>
              <a:rPr lang="ru-RU" sz="1400" b="1" dirty="0" smtClean="0"/>
              <a:t>г.</a:t>
            </a:r>
            <a:r>
              <a:rPr lang="ru-RU" sz="1400" dirty="0" smtClean="0"/>
              <a:t> </a:t>
            </a:r>
            <a:r>
              <a:rPr lang="ru-RU" sz="1400" dirty="0"/>
              <a:t>(13.12.1797 </a:t>
            </a:r>
            <a:r>
              <a:rPr lang="ru-RU" sz="1400" dirty="0" smtClean="0"/>
              <a:t>– 17.2.1856/11 Адара 5616) Родился </a:t>
            </a:r>
            <a:r>
              <a:rPr lang="ru-RU" sz="1400" b="1" dirty="0" smtClean="0"/>
              <a:t>Христиа́н </a:t>
            </a:r>
            <a:r>
              <a:rPr lang="ru-RU" sz="1400" b="1" dirty="0"/>
              <a:t>Иога́нн Ге́нрих Ге́йне </a:t>
            </a:r>
            <a:r>
              <a:rPr lang="ru-RU" sz="1400" dirty="0"/>
              <a:t>— немецкий поэт, публицист и </a:t>
            </a:r>
            <a:r>
              <a:rPr lang="ru-RU" sz="1400" dirty="0" smtClean="0"/>
              <a:t>критик,  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сбежавший от немецкой цензуры в Париж, приятельствовавший с Карлом Марксом, который помог ему </a:t>
            </a:r>
            <a:r>
              <a:rPr lang="ru-RU" sz="1400" dirty="0"/>
              <a:t>опубликовать поэму «Германия. </a:t>
            </a:r>
            <a:r>
              <a:rPr lang="ru-RU" sz="1400" dirty="0" smtClean="0"/>
              <a:t> 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Зимняя </a:t>
            </a:r>
            <a:r>
              <a:rPr lang="ru-RU" sz="1400" dirty="0"/>
              <a:t>сказка». </a:t>
            </a:r>
            <a:r>
              <a:rPr lang="ru-RU" sz="1400" i="1" dirty="0"/>
              <a:t>«Моя голова — это птичье </a:t>
            </a:r>
            <a:r>
              <a:rPr lang="ru-RU" sz="1400" i="1" dirty="0" smtClean="0"/>
              <a:t>гнездо Щебечущих </a:t>
            </a:r>
            <a:r>
              <a:rPr lang="ru-RU" sz="1400" i="1" dirty="0"/>
              <a:t>книг </a:t>
            </a:r>
            <a:r>
              <a:rPr lang="ru-RU" sz="1400" i="1" dirty="0" smtClean="0"/>
              <a:t>запрещённых»</a:t>
            </a:r>
            <a:r>
              <a:rPr lang="ru-RU" sz="1400" dirty="0" smtClean="0"/>
              <a:t> утверждает он.</a:t>
            </a:r>
            <a:endParaRPr lang="ru-RU" sz="1400" b="1" dirty="0"/>
          </a:p>
          <a:p>
            <a:r>
              <a:rPr lang="en-US" sz="1400" b="1" dirty="0" smtClean="0"/>
              <a:t>     </a:t>
            </a:r>
            <a:r>
              <a:rPr lang="ru-RU" sz="1400" b="1" dirty="0" smtClean="0"/>
              <a:t>               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                    28 </a:t>
            </a:r>
            <a:r>
              <a:rPr lang="ru-RU" sz="1400" b="1" dirty="0"/>
              <a:t>Кислева 5441 </a:t>
            </a:r>
            <a:r>
              <a:rPr lang="ru-RU" sz="1400" dirty="0"/>
              <a:t>(</a:t>
            </a:r>
            <a:r>
              <a:rPr lang="ru-RU" sz="1400" dirty="0" smtClean="0"/>
              <a:t>9.12.1680 – 16.1.1756/14 Швата 5516).  </a:t>
            </a:r>
            <a:r>
              <a:rPr lang="ru-RU" sz="1400" dirty="0"/>
              <a:t>В Кракове родился </a:t>
            </a:r>
            <a:r>
              <a:rPr lang="ru-RU" sz="1400" b="1" dirty="0" smtClean="0"/>
              <a:t>Раби </a:t>
            </a:r>
            <a:r>
              <a:rPr lang="ru-RU" sz="1400" b="1" dirty="0"/>
              <a:t>Яаков-Йеошуа бар </a:t>
            </a:r>
            <a:r>
              <a:rPr lang="ru-RU" sz="1400" b="1" dirty="0" smtClean="0"/>
              <a:t>Цви -</a:t>
            </a:r>
            <a:r>
              <a:rPr lang="ru-RU" sz="1400" b="1" dirty="0"/>
              <a:t>Гирш </a:t>
            </a:r>
            <a:r>
              <a:rPr lang="ru-RU" sz="1400" b="1" dirty="0" smtClean="0"/>
              <a:t>Фальк</a:t>
            </a:r>
            <a:r>
              <a:rPr lang="ru-RU" sz="1400" dirty="0" smtClean="0"/>
              <a:t>, выдающийся           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</a:t>
            </a:r>
            <a:r>
              <a:rPr lang="en-US" sz="1400" dirty="0" smtClean="0"/>
              <a:t>     </a:t>
            </a:r>
            <a:r>
              <a:rPr lang="ru-RU" sz="1400" dirty="0" smtClean="0"/>
              <a:t>           законоучитель </a:t>
            </a:r>
            <a:r>
              <a:rPr lang="ru-RU" sz="1400" dirty="0"/>
              <a:t>и </a:t>
            </a:r>
            <a:r>
              <a:rPr lang="ru-RU" sz="1400" dirty="0" smtClean="0"/>
              <a:t>автор </a:t>
            </a:r>
            <a:r>
              <a:rPr lang="ru-RU" sz="1400" dirty="0"/>
              <a:t>комментария на Талмуд, получившего название </a:t>
            </a:r>
            <a:r>
              <a:rPr lang="ru-RU" sz="1400" i="1" dirty="0"/>
              <a:t>Пней </a:t>
            </a:r>
            <a:r>
              <a:rPr lang="ru-RU" sz="1400" i="1" dirty="0" smtClean="0"/>
              <a:t>Йе</a:t>
            </a:r>
            <a:r>
              <a:rPr lang="en-US" sz="1400" i="1" dirty="0" smtClean="0"/>
              <a:t>h</a:t>
            </a:r>
            <a:r>
              <a:rPr lang="ru-RU" sz="1400" i="1" dirty="0" smtClean="0"/>
              <a:t>ошуа</a:t>
            </a:r>
            <a:r>
              <a:rPr lang="ru-RU" sz="1400" dirty="0" smtClean="0"/>
              <a:t> </a:t>
            </a:r>
            <a:r>
              <a:rPr lang="ru-RU" sz="1400" dirty="0"/>
              <a:t>(Лик </a:t>
            </a:r>
            <a:r>
              <a:rPr lang="ru-RU" sz="1400" dirty="0" err="1" smtClean="0"/>
              <a:t>Йе</a:t>
            </a:r>
            <a:r>
              <a:rPr lang="en-US" sz="1400" dirty="0" smtClean="0"/>
              <a:t>h</a:t>
            </a:r>
            <a:r>
              <a:rPr lang="ru-RU" sz="1400" dirty="0" smtClean="0"/>
              <a:t>ошуа</a:t>
            </a:r>
            <a:r>
              <a:rPr lang="ru-RU" sz="1400" dirty="0"/>
              <a:t>).</a:t>
            </a:r>
            <a:r>
              <a:rPr lang="ru-RU" sz="1400" dirty="0" smtClean="0"/>
              <a:t> Перед </a:t>
            </a:r>
            <a:r>
              <a:rPr lang="ru-RU" sz="1400" dirty="0"/>
              <a:t>тем, как приступить </a:t>
            </a:r>
            <a:endParaRPr lang="en-US" sz="1400" dirty="0" smtClean="0"/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</a:t>
            </a:r>
            <a:r>
              <a:rPr lang="ru-RU" sz="1400" dirty="0" smtClean="0"/>
              <a:t>к работе </a:t>
            </a:r>
            <a:r>
              <a:rPr lang="ru-RU" sz="1400" dirty="0"/>
              <a:t>над комментарием, </a:t>
            </a:r>
            <a:r>
              <a:rPr lang="ru-RU" sz="1400" dirty="0" smtClean="0"/>
              <a:t>раби Яаков-Йе</a:t>
            </a:r>
            <a:r>
              <a:rPr lang="en-US" sz="1400" dirty="0" smtClean="0"/>
              <a:t>h</a:t>
            </a:r>
            <a:r>
              <a:rPr lang="ru-RU" sz="1400" dirty="0" smtClean="0"/>
              <a:t>ошуа </a:t>
            </a:r>
            <a:r>
              <a:rPr lang="en-US" sz="1400" dirty="0" smtClean="0"/>
              <a:t>36</a:t>
            </a:r>
            <a:r>
              <a:rPr lang="ru-RU" sz="1400" dirty="0" smtClean="0"/>
              <a:t>раз </a:t>
            </a:r>
            <a:r>
              <a:rPr lang="ru-RU" sz="1400" dirty="0"/>
              <a:t>углубленно изучил весь Вавилонский Талмуд, от начала и до </a:t>
            </a:r>
            <a:r>
              <a:rPr lang="ru-RU" sz="1400" dirty="0" smtClean="0"/>
              <a:t>конца</a:t>
            </a:r>
            <a:r>
              <a:rPr lang="en-US" sz="1400" dirty="0" smtClean="0"/>
              <a:t>.</a:t>
            </a:r>
            <a:endParaRPr lang="ru-RU" sz="1400" dirty="0" smtClean="0"/>
          </a:p>
          <a:p>
            <a:r>
              <a:rPr lang="ru-RU" sz="1400" dirty="0" smtClean="0"/>
              <a:t>               </a:t>
            </a:r>
            <a:r>
              <a:rPr lang="ru-RU" sz="1400" dirty="0"/>
              <a:t> </a:t>
            </a:r>
            <a:r>
              <a:rPr lang="ru-RU" sz="1400" dirty="0" smtClean="0"/>
              <a:t>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                  28 </a:t>
            </a:r>
            <a:r>
              <a:rPr lang="ru-RU" sz="1400" b="1" dirty="0"/>
              <a:t>Кислева </a:t>
            </a:r>
            <a:r>
              <a:rPr lang="ru-RU" sz="1400" b="1" dirty="0" smtClean="0"/>
              <a:t>5716</a:t>
            </a:r>
            <a:r>
              <a:rPr lang="en-US" sz="1400" b="1" dirty="0" smtClean="0"/>
              <a:t> </a:t>
            </a:r>
            <a:r>
              <a:rPr lang="ru-RU" sz="1400" b="1" dirty="0" smtClean="0"/>
              <a:t>г. </a:t>
            </a:r>
            <a:r>
              <a:rPr lang="ru-RU" sz="1400" dirty="0" smtClean="0"/>
              <a:t>(13.11.55) </a:t>
            </a:r>
            <a:r>
              <a:rPr lang="ru-RU" sz="1400" dirty="0"/>
              <a:t>В Сде-Элиэзере родился </a:t>
            </a:r>
            <a:r>
              <a:rPr lang="ru-RU" sz="1400" b="1" dirty="0"/>
              <a:t>Эли «Чайни» Маром (Элиэзер Маром)</a:t>
            </a:r>
            <a:r>
              <a:rPr lang="ru-RU" sz="1400" dirty="0"/>
              <a:t> - с 2007 года командующий ВМФ </a:t>
            </a:r>
            <a:r>
              <a:rPr lang="ru-RU" sz="1400" dirty="0" smtClean="0"/>
              <a:t>Израиля,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в наст. </a:t>
            </a:r>
            <a:r>
              <a:rPr lang="ru-RU" sz="1400" dirty="0"/>
              <a:t>в</a:t>
            </a:r>
            <a:r>
              <a:rPr lang="ru-RU" sz="1400" dirty="0" smtClean="0"/>
              <a:t>ремя председатель </a:t>
            </a:r>
            <a:r>
              <a:rPr lang="ru-RU" sz="1400" dirty="0"/>
              <a:t>Совета директоров управления аэропортов.</a:t>
            </a:r>
            <a:r>
              <a:rPr lang="ru-RU" sz="1400" dirty="0" smtClean="0"/>
              <a:t>. </a:t>
            </a:r>
            <a:endParaRPr lang="ru-RU" sz="1400" b="1" dirty="0"/>
          </a:p>
          <a:p>
            <a:r>
              <a:rPr lang="ru-RU" sz="1400" b="1" dirty="0" smtClean="0"/>
              <a:t>          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                  29 </a:t>
            </a:r>
            <a:r>
              <a:rPr lang="ru-RU" sz="1400" b="1" dirty="0"/>
              <a:t>Кислева 5596 </a:t>
            </a:r>
            <a:r>
              <a:rPr lang="ru-RU" sz="1400" b="1" dirty="0" smtClean="0"/>
              <a:t>г</a:t>
            </a:r>
            <a:r>
              <a:rPr lang="ru-RU" sz="1400" dirty="0" smtClean="0"/>
              <a:t>) </a:t>
            </a:r>
            <a:r>
              <a:rPr lang="ru-RU" sz="1400" dirty="0"/>
              <a:t>Родился </a:t>
            </a:r>
            <a:r>
              <a:rPr lang="ru-RU" sz="1400" b="1" dirty="0"/>
              <a:t>Менделе Мойхер Сфорим</a:t>
            </a:r>
            <a:r>
              <a:rPr lang="ru-RU" sz="1400" dirty="0"/>
              <a:t> </a:t>
            </a:r>
            <a:r>
              <a:rPr lang="ru-RU" sz="1400" dirty="0" smtClean="0"/>
              <a:t>(</a:t>
            </a:r>
            <a:r>
              <a:rPr lang="ru-RU" sz="1400" dirty="0" err="1"/>
              <a:t>Шолем-Янкев</a:t>
            </a:r>
            <a:r>
              <a:rPr lang="ru-RU" sz="1400" dirty="0"/>
              <a:t> (</a:t>
            </a:r>
            <a:r>
              <a:rPr lang="ru-RU" sz="1400" dirty="0" err="1"/>
              <a:t>Шолом</a:t>
            </a:r>
            <a:r>
              <a:rPr lang="ru-RU" sz="1400" dirty="0"/>
              <a:t>-Яков) </a:t>
            </a:r>
            <a:r>
              <a:rPr lang="ru-RU" sz="1400" dirty="0" err="1"/>
              <a:t>Бройде</a:t>
            </a:r>
            <a:r>
              <a:rPr lang="ru-RU" sz="1400" dirty="0"/>
              <a:t>, по паспорту Соломон Моисеевич </a:t>
            </a:r>
            <a:r>
              <a:rPr lang="ru-RU" sz="1400" dirty="0" smtClean="0"/>
              <a:t>      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Абрамович,)  (</a:t>
            </a:r>
            <a:r>
              <a:rPr lang="ru-RU" sz="1400" dirty="0"/>
              <a:t>21.12.1835/2.2.1836 – </a:t>
            </a:r>
            <a:r>
              <a:rPr lang="ru-RU" sz="1400" dirty="0" smtClean="0"/>
              <a:t>25.11/8.12.1917) </a:t>
            </a:r>
            <a:r>
              <a:rPr lang="ru-RU" sz="1400" dirty="0"/>
              <a:t>- выдающийся еврейский писатель, основоположник новой еврейской </a:t>
            </a:r>
            <a:r>
              <a:rPr lang="ru-RU" sz="1400" dirty="0" smtClean="0"/>
              <a:t>  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классической литературы.</a:t>
            </a:r>
            <a:endParaRPr lang="ru-RU" sz="16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54" y="1059014"/>
            <a:ext cx="351214" cy="4646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699" y="1707223"/>
            <a:ext cx="419649" cy="5357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83" y="2984901"/>
            <a:ext cx="470855" cy="456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99" y="3966723"/>
            <a:ext cx="474138" cy="4324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088" y="4795831"/>
            <a:ext cx="587693" cy="36498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764" y="5513113"/>
            <a:ext cx="296148" cy="47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70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7420" y="5107669"/>
            <a:ext cx="72965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 Кислева 5598 </a:t>
            </a:r>
            <a:r>
              <a:rPr lang="ru-RU" b="1" dirty="0" smtClean="0"/>
              <a:t>г. </a:t>
            </a:r>
            <a:r>
              <a:rPr lang="ru-RU" dirty="0" smtClean="0"/>
              <a:t>(29.11.1837).</a:t>
            </a:r>
          </a:p>
          <a:p>
            <a:pPr algn="ctr"/>
            <a:r>
              <a:rPr lang="ru-RU" dirty="0" smtClean="0"/>
              <a:t>Указ императора России Николая Первого, </a:t>
            </a:r>
          </a:p>
          <a:p>
            <a:pPr algn="ctr"/>
            <a:r>
              <a:rPr lang="ru-RU" dirty="0" smtClean="0"/>
              <a:t>разрешающий уничтожать еврейские книги на месте, </a:t>
            </a:r>
          </a:p>
          <a:p>
            <a:pPr algn="ctr"/>
            <a:r>
              <a:rPr lang="ru-RU" dirty="0" smtClean="0"/>
              <a:t>если владельцы не имели денег или желания пересылать их </a:t>
            </a:r>
          </a:p>
          <a:p>
            <a:pPr algn="ctr"/>
            <a:r>
              <a:rPr lang="ru-RU" dirty="0" smtClean="0"/>
              <a:t>для проверки в цензурный комитет и платить за обратную доставку.</a:t>
            </a:r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pcy;&amp;ocy;&amp;zhcy;&amp;acy;&amp;rcy;&amp;ncy;&amp;ycy;&amp;iecy; &amp;scy;&amp;zhcy;&amp;icy;&amp;gcy;&amp;acy;&amp;yucy;&amp;tcy; &amp;kcy;&amp;ncy;&amp;icy;&amp;g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987" y="264603"/>
            <a:ext cx="42291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705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4386" y="5197696"/>
            <a:ext cx="115680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 Кислева 5701 </a:t>
            </a:r>
            <a:r>
              <a:rPr lang="ru-RU" b="1" dirty="0" smtClean="0"/>
              <a:t>г. </a:t>
            </a:r>
            <a:r>
              <a:rPr lang="ru-RU" dirty="0" smtClean="0"/>
              <a:t>(1.12.40). Корабль </a:t>
            </a:r>
            <a:r>
              <a:rPr lang="ru-RU" dirty="0"/>
              <a:t>«Дарий II» берет курс на Палестину.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дороге к румынским евреям присоединяются беженцы из Германии. </a:t>
            </a:r>
            <a:endParaRPr lang="ru-RU" dirty="0" smtClean="0"/>
          </a:p>
          <a:p>
            <a:pPr algn="ctr"/>
            <a:r>
              <a:rPr lang="ru-RU" dirty="0" smtClean="0"/>
              <a:t>После </a:t>
            </a:r>
            <a:r>
              <a:rPr lang="ru-RU" dirty="0"/>
              <a:t>трех месяцев изнурительного плавания, в </a:t>
            </a:r>
            <a:r>
              <a:rPr lang="ru-RU" dirty="0" smtClean="0"/>
              <a:t>месяце Адар 5702 года (март 1941), </a:t>
            </a:r>
          </a:p>
          <a:p>
            <a:pPr algn="ctr"/>
            <a:r>
              <a:rPr lang="ru-RU" dirty="0" smtClean="0"/>
              <a:t>«</a:t>
            </a:r>
            <a:r>
              <a:rPr lang="ru-RU" dirty="0"/>
              <a:t>Дарий II» бросает якорь </a:t>
            </a:r>
            <a:r>
              <a:rPr lang="ru-RU" dirty="0" smtClean="0"/>
              <a:t>у </a:t>
            </a:r>
            <a:r>
              <a:rPr lang="ru-RU" dirty="0"/>
              <a:t>хайфского рейда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62071" y="2591617"/>
            <a:ext cx="19659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Приблизительно, </a:t>
            </a:r>
            <a:endParaRPr lang="en-US" dirty="0" smtClean="0"/>
          </a:p>
          <a:p>
            <a:r>
              <a:rPr lang="ru-RU" dirty="0" smtClean="0"/>
              <a:t>вот такой корабль</a:t>
            </a:r>
            <a:endParaRPr lang="ru-RU" dirty="0"/>
          </a:p>
        </p:txBody>
      </p:sp>
      <p:pic>
        <p:nvPicPr>
          <p:cNvPr id="3" name="Picture 2" descr="http://ic.pics.livejournal.com/wildgrass/6956142/337053/337053_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721" y="1183038"/>
            <a:ext cx="4617987" cy="346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872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9408" y="4840053"/>
            <a:ext cx="96851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Однако все его пассажиры прямо с корабля попадают в концентрационный лагерь Атлит, </a:t>
            </a:r>
          </a:p>
          <a:p>
            <a:pPr algn="ctr"/>
            <a:r>
              <a:rPr lang="ru-RU" dirty="0"/>
              <a:t>где </a:t>
            </a:r>
            <a:r>
              <a:rPr lang="ru-RU" dirty="0" smtClean="0"/>
              <a:t>с 1930 г. британские </a:t>
            </a:r>
            <a:r>
              <a:rPr lang="ru-RU" dirty="0"/>
              <a:t>мандатные власти </a:t>
            </a:r>
            <a:endParaRPr lang="ru-RU" dirty="0" smtClean="0"/>
          </a:p>
          <a:p>
            <a:pPr algn="ctr"/>
            <a:r>
              <a:rPr lang="ru-RU" dirty="0" smtClean="0"/>
              <a:t>содержали </a:t>
            </a:r>
            <a:r>
              <a:rPr lang="ru-RU" dirty="0"/>
              <a:t>нелегально прибывших в Палестину евреев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Lcy;&amp;acy;&amp;gcy;&amp;iecy;&amp;rcy;&amp;softcy; «&amp;Mcy;&amp;acy;&amp;khcy;&amp;acy;&amp;ncy;&amp;iecy; &amp;mcy;&amp;acy;&amp;acy;&amp;pcy;&amp;icy;&amp;lcy;&amp;icy;&amp;mcy;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368" y="1269966"/>
            <a:ext cx="4089302" cy="290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167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1565" y="5217126"/>
            <a:ext cx="96851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Лагерь </a:t>
            </a:r>
            <a:r>
              <a:rPr lang="ru-RU" dirty="0"/>
              <a:t>«Махане маапилим» в Атлите был построен в 5700-м (1939-м), </a:t>
            </a:r>
            <a:endParaRPr lang="ru-RU" dirty="0" smtClean="0"/>
          </a:p>
          <a:p>
            <a:pPr algn="ctr"/>
            <a:r>
              <a:rPr lang="ru-RU" dirty="0" smtClean="0"/>
              <a:t>начал </a:t>
            </a:r>
            <a:r>
              <a:rPr lang="ru-RU" dirty="0"/>
              <a:t>действовать в 5701 (1940) году</a:t>
            </a:r>
          </a:p>
          <a:p>
            <a:pPr algn="ctr"/>
            <a:r>
              <a:rPr lang="ru-RU" dirty="0"/>
              <a:t> и просуществовал вплоть до провозглашения Государства Израиль в 5708 (1948) году. </a:t>
            </a:r>
          </a:p>
          <a:p>
            <a:pPr algn="ctr"/>
            <a:r>
              <a:rPr lang="ru-RU" dirty="0"/>
              <a:t>За годы существования в его бараках побывали более 40 тысяч </a:t>
            </a:r>
            <a:r>
              <a:rPr lang="ru-RU" dirty="0" smtClean="0"/>
              <a:t>заключенных</a:t>
            </a:r>
            <a:endParaRPr lang="ru-RU" dirty="0"/>
          </a:p>
        </p:txBody>
      </p:sp>
      <p:pic>
        <p:nvPicPr>
          <p:cNvPr id="1028" name="Picture 4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653" y="364776"/>
            <a:ext cx="647700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167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&amp;Kcy;&amp;acy;&amp;rcy;&amp;tcy;&amp;icy;&amp;ncy;&amp;kcy;&amp;icy; &amp;pcy;&amp;ocy; &amp;zcy;&amp;acy;&amp;pcy;&amp;rcy;&amp;ocy;&amp;scy;&amp;ucy; &amp;kcy;&amp;ocy;&amp;ncy;&amp;tscy;&amp;iecy;&amp;ncy;&amp;tcy;&amp;rcy;&amp;acy;&amp;tscy;&amp;icy;&amp;ocy;&amp;ncy;&amp;ncy;&amp;ycy;&amp;jcy; &amp;lcy;&amp;acy;&amp;gcy;&amp;iecy;&amp;rcy;&amp;softcy; &amp;Acy;&amp;tcy;&amp;lcy;&amp;icy;&amp;t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367" y="1466146"/>
            <a:ext cx="4813883" cy="32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26797" y="5160565"/>
            <a:ext cx="9685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</a:t>
            </a:r>
            <a:r>
              <a:rPr lang="ru-RU" dirty="0"/>
              <a:t>5747 (1987) году лагерь был объявлен объектом национального </a:t>
            </a:r>
            <a:r>
              <a:rPr lang="ru-RU" dirty="0" smtClean="0"/>
              <a:t>наследия</a:t>
            </a:r>
          </a:p>
          <a:p>
            <a:pPr algn="ctr"/>
            <a:r>
              <a:rPr lang="ru-RU" dirty="0" smtClean="0"/>
              <a:t>и </a:t>
            </a:r>
            <a:r>
              <a:rPr lang="ru-RU" dirty="0"/>
              <a:t>на его месте организован музей.</a:t>
            </a:r>
          </a:p>
        </p:txBody>
      </p:sp>
    </p:spTree>
    <p:extLst>
      <p:ext uri="{BB962C8B-B14F-4D97-AF65-F5344CB8AC3E}">
        <p14:creationId xmlns:p14="http://schemas.microsoft.com/office/powerpoint/2010/main" val="2876375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87117" y="934421"/>
            <a:ext cx="4942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 Кислева 5717 </a:t>
            </a:r>
            <a:r>
              <a:rPr lang="ru-RU" b="1" dirty="0" smtClean="0"/>
              <a:t>г. </a:t>
            </a:r>
            <a:r>
              <a:rPr lang="ru-RU" dirty="0" smtClean="0"/>
              <a:t>(5.11.1956).</a:t>
            </a:r>
          </a:p>
          <a:p>
            <a:r>
              <a:rPr lang="ru-RU" dirty="0" smtClean="0"/>
              <a:t> СССР пригрозил Англии, Франции и Израилю войной, если те не отступятся от Египта. Операция "Кадеш" (Синайская компания). </a:t>
            </a:r>
          </a:p>
          <a:p>
            <a:r>
              <a:rPr lang="ru-RU" dirty="0" smtClean="0"/>
              <a:t>(Началась </a:t>
            </a:r>
            <a:r>
              <a:rPr lang="ru-RU" dirty="0"/>
              <a:t>24 Хешвана 5717 </a:t>
            </a:r>
            <a:r>
              <a:rPr lang="ru-RU" dirty="0" smtClean="0"/>
              <a:t>г. (29.10.1956)  </a:t>
            </a:r>
            <a:endParaRPr lang="ru-RU" dirty="0"/>
          </a:p>
        </p:txBody>
      </p:sp>
      <p:pic>
        <p:nvPicPr>
          <p:cNvPr id="2056" name="Picture 8" descr="&amp;Kcy;&amp;acy;&amp;rcy;&amp;tcy;&amp;icy;&amp;ncy;&amp;kcy;&amp;icy; &amp;pcy;&amp;ocy; &amp;zcy;&amp;acy;&amp;pcy;&amp;rcy;&amp;ocy;&amp;scy;&amp;ucy; &amp;ncy;&amp;icy;&amp;kcy;&amp;icy;&amp;tcy;&amp;acy; &amp;khcy;&amp;rcy;&amp;ucy;&amp;shchcy;&amp;iecy;&amp;vcy; 19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1" y="539963"/>
            <a:ext cx="4220450" cy="422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&amp;Kcy;&amp;acy;&amp;rcy;&amp;tcy;&amp;icy;&amp;ncy;&amp;kcy;&amp;icy; &amp;pcy;&amp;ocy; &amp;zcy;&amp;acy;&amp;pcy;&amp;rcy;&amp;ocy;&amp;scy;&amp;ucy; &amp;ncy;&amp;icy;&amp;kcy;&amp;icy;&amp;tcy;&amp;acy; &amp;khcy;&amp;rcy;&amp;ucy;&amp;shchcy;&amp;iecy;&amp;vcy; 19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048" y="3250280"/>
            <a:ext cx="6057900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156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9422" y="4735672"/>
            <a:ext cx="52996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 Кислева </a:t>
            </a:r>
            <a:r>
              <a:rPr lang="ru-RU" b="1" dirty="0" smtClean="0"/>
              <a:t>5605 г. </a:t>
            </a:r>
            <a:r>
              <a:rPr lang="ru-RU" dirty="0" smtClean="0"/>
              <a:t>(13.11.1844). </a:t>
            </a:r>
          </a:p>
          <a:p>
            <a:pPr algn="ctr"/>
            <a:r>
              <a:rPr lang="ru-RU" dirty="0" smtClean="0"/>
              <a:t>В России введены государственные школы </a:t>
            </a:r>
          </a:p>
          <a:p>
            <a:pPr algn="ctr"/>
            <a:r>
              <a:rPr lang="ru-RU" dirty="0" smtClean="0"/>
              <a:t>для еврейских детей</a:t>
            </a:r>
          </a:p>
          <a:p>
            <a:pPr algn="ctr"/>
            <a:r>
              <a:rPr lang="ru-RU" dirty="0" smtClean="0"/>
              <a:t> – казённые еврейские училища.</a:t>
            </a:r>
          </a:p>
          <a:p>
            <a:pPr algn="ctr"/>
            <a:r>
              <a:rPr lang="ru-RU" dirty="0" smtClean="0"/>
              <a:t>На снимке г.Балта Подольской губернии</a:t>
            </a:r>
            <a:endParaRPr lang="ru-RU" dirty="0"/>
          </a:p>
        </p:txBody>
      </p:sp>
      <p:pic>
        <p:nvPicPr>
          <p:cNvPr id="1026" name="Picture 2" descr="http://tribuna.od.ua/img/730.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478" y="726367"/>
            <a:ext cx="2857500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40673" y="944617"/>
            <a:ext cx="4819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 содержание еврейских училищ </a:t>
            </a:r>
            <a:endParaRPr lang="ru-RU" dirty="0" smtClean="0"/>
          </a:p>
          <a:p>
            <a:pPr algn="ctr"/>
            <a:r>
              <a:rPr lang="ru-RU" dirty="0" smtClean="0"/>
              <a:t>1-го </a:t>
            </a:r>
            <a:r>
              <a:rPr lang="ru-RU" dirty="0"/>
              <a:t>разряда во второй половине 1857г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из </a:t>
            </a:r>
            <a:r>
              <a:rPr lang="ru-RU" dirty="0"/>
              <a:t>коробочного сбора было </a:t>
            </a:r>
            <a:r>
              <a:rPr lang="ru-RU" dirty="0" smtClean="0"/>
              <a:t>выделено</a:t>
            </a:r>
          </a:p>
          <a:p>
            <a:pPr algn="ctr"/>
            <a:r>
              <a:rPr lang="ru-RU" dirty="0" smtClean="0"/>
              <a:t>618 </a:t>
            </a:r>
            <a:r>
              <a:rPr lang="ru-RU" dirty="0"/>
              <a:t>рублей, а в 1858 г. - 605 руб. 50 копеек.</a:t>
            </a:r>
          </a:p>
        </p:txBody>
      </p:sp>
      <p:pic>
        <p:nvPicPr>
          <p:cNvPr id="1030" name="Picture 6" descr="http://irkipedia.ru/sites/default/files/imga64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58" y="2837891"/>
            <a:ext cx="4226506" cy="318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06811" y="6213000"/>
            <a:ext cx="4557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Еврейское начальное училище в г. Иркутске </a:t>
            </a:r>
          </a:p>
          <a:p>
            <a:pPr algn="ctr"/>
            <a:r>
              <a:rPr lang="ru-RU" dirty="0" smtClean="0"/>
              <a:t>(построено в 1903 г.)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090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4286" y="1125505"/>
            <a:ext cx="70477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 Кислева 5658 </a:t>
            </a:r>
            <a:r>
              <a:rPr lang="ru-RU" b="1" dirty="0" smtClean="0"/>
              <a:t>г. </a:t>
            </a:r>
            <a:r>
              <a:rPr lang="ru-RU" dirty="0" smtClean="0"/>
              <a:t>(27.11.1897) </a:t>
            </a:r>
            <a:r>
              <a:rPr lang="ru-RU" dirty="0"/>
              <a:t>В Варшаве </a:t>
            </a:r>
            <a:r>
              <a:rPr lang="ru-RU" b="1" dirty="0"/>
              <a:t>родился Симха Бласс </a:t>
            </a:r>
            <a:r>
              <a:rPr lang="ru-RU" dirty="0"/>
              <a:t>- израильский инженер-гидротехник - автор идеи капельного орошения. Умер Симха Бласс </a:t>
            </a:r>
            <a:r>
              <a:rPr lang="ru-RU" dirty="0" smtClean="0"/>
              <a:t>27 Таммуза 5772 (18.7.82) </a:t>
            </a:r>
            <a:r>
              <a:rPr lang="ru-RU" dirty="0"/>
              <a:t>года.</a:t>
            </a:r>
          </a:p>
        </p:txBody>
      </p:sp>
      <p:pic>
        <p:nvPicPr>
          <p:cNvPr id="1028" name="Picture 4" descr="&amp;Kcy;&amp;acy;&amp;rcy;&amp;tcy;&amp;icy;&amp;ncy;&amp;kcy;&amp;icy; &amp;pcy;&amp;ocy; &amp;zcy;&amp;acy;&amp;pcy;&amp;rcy;&amp;ocy;&amp;scy;&amp;ucy; &amp;Scy;&amp;icy;&amp;mcy;&amp;khcy;&amp;acy; &amp;Bcy;&amp;lcy;&amp;acy;&amp;scy;&amp;s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30" y="660140"/>
            <a:ext cx="21145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641" y="2621902"/>
            <a:ext cx="3982306" cy="30554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5353" y="2863732"/>
            <a:ext cx="54486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Первая </a:t>
            </a:r>
            <a:endParaRPr lang="ru-RU" dirty="0" smtClean="0"/>
          </a:p>
          <a:p>
            <a:pPr algn="ctr"/>
            <a:r>
              <a:rPr lang="ru-RU" dirty="0" smtClean="0"/>
              <a:t>экспериментальная </a:t>
            </a:r>
            <a:r>
              <a:rPr lang="ru-RU" dirty="0"/>
              <a:t>система капельного орошения была выполнена в </a:t>
            </a:r>
            <a:r>
              <a:rPr lang="ru-RU" dirty="0" smtClean="0"/>
              <a:t>5719/1959 </a:t>
            </a:r>
            <a:r>
              <a:rPr lang="ru-RU" dirty="0"/>
              <a:t>году. </a:t>
            </a:r>
            <a:endParaRPr lang="ru-RU" dirty="0" smtClean="0"/>
          </a:p>
          <a:p>
            <a:pPr algn="ctr"/>
            <a:r>
              <a:rPr lang="ru-RU" dirty="0" smtClean="0"/>
              <a:t>Год </a:t>
            </a:r>
            <a:r>
              <a:rPr lang="ru-RU" dirty="0"/>
              <a:t>спустя Бласс сконструировал рабочий </a:t>
            </a:r>
            <a:r>
              <a:rPr lang="ru-RU" dirty="0" smtClean="0"/>
              <a:t>вариант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и запатентовал его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Внедрением </a:t>
            </a:r>
            <a:r>
              <a:rPr lang="ru-RU" dirty="0" smtClean="0"/>
              <a:t>системы</a:t>
            </a:r>
            <a:endParaRPr lang="en-US" dirty="0" smtClean="0"/>
          </a:p>
          <a:p>
            <a:pPr algn="ctr"/>
            <a:r>
              <a:rPr lang="ru-RU" dirty="0" smtClean="0"/>
              <a:t>занимался </a:t>
            </a:r>
            <a:r>
              <a:rPr lang="ru-RU" dirty="0"/>
              <a:t>сын </a:t>
            </a:r>
            <a:r>
              <a:rPr lang="ru-RU" dirty="0" smtClean="0"/>
              <a:t>Симхи </a:t>
            </a:r>
            <a:r>
              <a:rPr lang="ru-RU" dirty="0"/>
              <a:t>– </a:t>
            </a:r>
            <a:r>
              <a:rPr lang="ru-RU" dirty="0" smtClean="0"/>
              <a:t>Иешая</a:t>
            </a:r>
            <a:r>
              <a:rPr lang="en-US" dirty="0" smtClean="0"/>
              <a:t>h</a:t>
            </a:r>
            <a:r>
              <a:rPr lang="ru-RU" dirty="0" smtClean="0"/>
              <a:t>у</a:t>
            </a:r>
            <a:r>
              <a:rPr lang="ru-RU" dirty="0"/>
              <a:t>. </a:t>
            </a:r>
            <a:endParaRPr lang="en-US" dirty="0" smtClean="0"/>
          </a:p>
          <a:p>
            <a:pPr algn="ctr"/>
            <a:r>
              <a:rPr lang="ru-RU" dirty="0" smtClean="0"/>
              <a:t>Симха </a:t>
            </a:r>
            <a:r>
              <a:rPr lang="ru-RU" dirty="0"/>
              <a:t>Бласс был в </a:t>
            </a:r>
            <a:r>
              <a:rPr lang="ru-RU" dirty="0" smtClean="0"/>
              <a:t>5709-5716/1939-1956 </a:t>
            </a:r>
            <a:r>
              <a:rPr lang="ru-RU" dirty="0"/>
              <a:t>гг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инициатором и автором </a:t>
            </a:r>
            <a:endParaRPr lang="en-US" dirty="0" smtClean="0"/>
          </a:p>
          <a:p>
            <a:pPr algn="ctr"/>
            <a:r>
              <a:rPr lang="ru-RU" dirty="0" smtClean="0"/>
              <a:t>почти </a:t>
            </a:r>
            <a:r>
              <a:rPr lang="ru-RU" dirty="0"/>
              <a:t>всех главных проектов </a:t>
            </a:r>
            <a:endParaRPr lang="en-US" dirty="0" smtClean="0"/>
          </a:p>
          <a:p>
            <a:pPr algn="ctr"/>
            <a:r>
              <a:rPr lang="ru-RU" dirty="0" smtClean="0"/>
              <a:t>водоснабжения </a:t>
            </a:r>
            <a:r>
              <a:rPr lang="ru-RU" dirty="0"/>
              <a:t>Израиля.</a:t>
            </a:r>
          </a:p>
        </p:txBody>
      </p:sp>
    </p:spTree>
    <p:extLst>
      <p:ext uri="{BB962C8B-B14F-4D97-AF65-F5344CB8AC3E}">
        <p14:creationId xmlns:p14="http://schemas.microsoft.com/office/powerpoint/2010/main" val="2162937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3598" y="2157069"/>
            <a:ext cx="66833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 Кислева </a:t>
            </a:r>
            <a:r>
              <a:rPr lang="ru-RU" b="1" dirty="0" smtClean="0"/>
              <a:t>5699 г. </a:t>
            </a:r>
            <a:r>
              <a:rPr lang="en-US" dirty="0" smtClean="0"/>
              <a:t>(</a:t>
            </a:r>
            <a:r>
              <a:rPr lang="ru-RU" dirty="0" smtClean="0"/>
              <a:t>25.11.1938)</a:t>
            </a:r>
          </a:p>
          <a:p>
            <a:pPr algn="ctr"/>
            <a:r>
              <a:rPr lang="ru-RU" dirty="0" smtClean="0"/>
              <a:t> </a:t>
            </a:r>
            <a:r>
              <a:rPr lang="ru-RU" b="1" dirty="0"/>
              <a:t>Операция «Киндертранспорт» (Kindertransport). </a:t>
            </a:r>
            <a:endParaRPr lang="en-US" b="1" dirty="0" smtClean="0"/>
          </a:p>
          <a:p>
            <a:pPr algn="ctr"/>
            <a:r>
              <a:rPr lang="ru-RU" dirty="0" smtClean="0"/>
              <a:t>Британский </a:t>
            </a:r>
            <a:r>
              <a:rPr lang="ru-RU" dirty="0"/>
              <a:t>политический деятель </a:t>
            </a:r>
            <a:r>
              <a:rPr lang="ru-RU" b="1" dirty="0" smtClean="0"/>
              <a:t>СЭ́МЮЭЛЬ</a:t>
            </a:r>
            <a:r>
              <a:rPr lang="ru-RU" dirty="0" smtClean="0"/>
              <a:t> </a:t>
            </a:r>
            <a:r>
              <a:rPr lang="ru-RU" dirty="0"/>
              <a:t>Герберт Луи </a:t>
            </a:r>
            <a:r>
              <a:rPr lang="ru-RU" dirty="0" smtClean="0"/>
              <a:t>(</a:t>
            </a:r>
            <a:r>
              <a:rPr lang="en-US" dirty="0" smtClean="0"/>
              <a:t>Samuel</a:t>
            </a:r>
            <a:r>
              <a:rPr lang="en-US" dirty="0"/>
              <a:t>, Herbert Louis; 1870, </a:t>
            </a:r>
            <a:r>
              <a:rPr lang="ru-RU" dirty="0"/>
              <a:t>Ливерпуль, – 1963, Лондон</a:t>
            </a:r>
            <a:r>
              <a:rPr lang="ru-RU" dirty="0" smtClean="0"/>
              <a:t>), </a:t>
            </a:r>
          </a:p>
          <a:p>
            <a:pPr algn="ctr"/>
            <a:r>
              <a:rPr lang="ru-RU" dirty="0" smtClean="0"/>
              <a:t>первый </a:t>
            </a:r>
            <a:r>
              <a:rPr lang="ru-RU" dirty="0"/>
              <a:t>Верховный комиссар </a:t>
            </a:r>
            <a:r>
              <a:rPr lang="ru-RU" dirty="0" smtClean="0"/>
              <a:t>Палестины, </a:t>
            </a:r>
          </a:p>
          <a:p>
            <a:pPr algn="ctr"/>
            <a:r>
              <a:rPr lang="ru-RU" dirty="0" smtClean="0"/>
              <a:t>обратился </a:t>
            </a:r>
            <a:r>
              <a:rPr lang="ru-RU" dirty="0"/>
              <a:t>по радио BBC </a:t>
            </a:r>
            <a:r>
              <a:rPr lang="ru-RU" dirty="0" smtClean="0"/>
              <a:t>к гражданам страны </a:t>
            </a:r>
          </a:p>
          <a:p>
            <a:pPr algn="ctr"/>
            <a:r>
              <a:rPr lang="ru-RU" dirty="0" smtClean="0"/>
              <a:t>с просьбой </a:t>
            </a:r>
          </a:p>
          <a:p>
            <a:pPr algn="ctr"/>
            <a:r>
              <a:rPr lang="ru-RU" dirty="0" smtClean="0"/>
              <a:t>временно </a:t>
            </a:r>
            <a:r>
              <a:rPr lang="ru-RU" dirty="0"/>
              <a:t>взять на попечение еврейских </a:t>
            </a:r>
            <a:r>
              <a:rPr lang="ru-RU" dirty="0" smtClean="0"/>
              <a:t>детей, </a:t>
            </a:r>
          </a:p>
          <a:p>
            <a:pPr algn="ctr"/>
            <a:r>
              <a:rPr lang="ru-RU" dirty="0" smtClean="0"/>
              <a:t>выезд которых из Германии разрешило его правительство. </a:t>
            </a:r>
          </a:p>
          <a:p>
            <a:pPr algn="ctr"/>
            <a:r>
              <a:rPr lang="ru-RU" dirty="0" smtClean="0"/>
              <a:t>Вскоре </a:t>
            </a:r>
            <a:r>
              <a:rPr lang="ru-RU" dirty="0"/>
              <a:t>поступило около 500 </a:t>
            </a:r>
            <a:r>
              <a:rPr lang="ru-RU" dirty="0" smtClean="0"/>
              <a:t>предложений.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53885" y="425642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2054" name="Picture 6" descr="http://www.tury.ru/img.php?gid=167952&amp;pid=809546&amp;v=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592" y="1704841"/>
            <a:ext cx="2588299" cy="345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10039" y="5540990"/>
            <a:ext cx="3518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Памятник этому событию в Вене.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539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269" y="4314321"/>
            <a:ext cx="7903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</a:p>
          <a:p>
            <a:pPr algn="ctr"/>
            <a:r>
              <a:rPr lang="ru-RU" i="1" dirty="0" smtClean="0"/>
              <a:t>Операция</a:t>
            </a:r>
            <a:r>
              <a:rPr lang="ru-RU" dirty="0" smtClean="0"/>
              <a:t> проходила  </a:t>
            </a:r>
            <a:r>
              <a:rPr lang="ru-RU" dirty="0"/>
              <a:t>с ноября </a:t>
            </a:r>
            <a:r>
              <a:rPr lang="ru-RU" dirty="0" smtClean="0"/>
              <a:t>5698/1938-го </a:t>
            </a:r>
            <a:r>
              <a:rPr lang="ru-RU" dirty="0"/>
              <a:t>по </a:t>
            </a:r>
            <a:r>
              <a:rPr lang="ru-RU" dirty="0" smtClean="0"/>
              <a:t>май 5700/1940-го.</a:t>
            </a:r>
          </a:p>
          <a:p>
            <a:pPr algn="ctr"/>
            <a:r>
              <a:rPr lang="ru-RU" dirty="0"/>
              <a:t>Всего Англия приняла около 10 000 </a:t>
            </a:r>
            <a:r>
              <a:rPr lang="ru-RU" dirty="0" smtClean="0"/>
              <a:t>детей.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53885" y="425642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51019" y="5295552"/>
            <a:ext cx="87645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6 Ияра </a:t>
            </a:r>
            <a:r>
              <a:rPr lang="ru-RU" b="1" dirty="0" smtClean="0"/>
              <a:t>5700 г. </a:t>
            </a:r>
            <a:r>
              <a:rPr lang="ru-RU" dirty="0" smtClean="0"/>
              <a:t>(14.5.40). </a:t>
            </a:r>
            <a:r>
              <a:rPr lang="ru-RU" dirty="0"/>
              <a:t>Последний в рамках операции «Киндертранспорт» </a:t>
            </a:r>
            <a:endParaRPr lang="ru-RU" dirty="0" smtClean="0"/>
          </a:p>
          <a:p>
            <a:pPr algn="ctr"/>
            <a:r>
              <a:rPr lang="ru-RU" dirty="0" smtClean="0"/>
              <a:t>паром </a:t>
            </a:r>
            <a:r>
              <a:rPr lang="ru-RU" dirty="0"/>
              <a:t>SS Bodegraven с 80 еврейскими детьми на борту </a:t>
            </a:r>
            <a:endParaRPr lang="ru-RU" dirty="0" smtClean="0"/>
          </a:p>
          <a:p>
            <a:pPr algn="ctr"/>
            <a:r>
              <a:rPr lang="ru-RU" dirty="0" smtClean="0"/>
              <a:t>покинул </a:t>
            </a:r>
            <a:r>
              <a:rPr lang="ru-RU" dirty="0"/>
              <a:t>голландский порт Эймейден и благополучно достиг Ливерпуля.</a:t>
            </a:r>
          </a:p>
        </p:txBody>
      </p:sp>
      <p:pic>
        <p:nvPicPr>
          <p:cNvPr id="11266" name="Picture 2" descr="&amp;Kcy;&amp;acy;&amp;rcy;&amp;tcy;&amp;icy;&amp;ncy;&amp;kcy;&amp;icy; &amp;pcy;&amp;ocy; &amp;zcy;&amp;acy;&amp;pcy;&amp;rcy;&amp;ocy;&amp;scy;&amp;ucy; &amp;Ocy;&amp;pcy;&amp;iecy;&amp;rcy;&amp;acy;&amp;tscy;&amp;icy;&amp;yacy; «&amp;Kcy;&amp;icy;&amp;ncy;&amp;dcy;&amp;iecy;&amp;rcy;&amp;tcy;&amp;rcy;&amp;acy;&amp;ncy;&amp;scy;&amp;pcy;&amp;ocy;&amp;rcy;&amp;tcy;» (Kindertransport)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729" y="712594"/>
            <a:ext cx="6327137" cy="372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17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15133" y="8114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52124" y="4343923"/>
            <a:ext cx="83260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</a:t>
            </a:r>
            <a:r>
              <a:rPr lang="ru-RU" dirty="0" smtClean="0"/>
              <a:t>январе – марте </a:t>
            </a:r>
            <a:r>
              <a:rPr lang="ru-RU" dirty="0"/>
              <a:t>1915 г</a:t>
            </a:r>
            <a:r>
              <a:rPr lang="ru-RU" dirty="0" smtClean="0"/>
              <a:t>. (Тевет – Адар 5675)</a:t>
            </a:r>
          </a:p>
          <a:p>
            <a:pPr algn="ctr"/>
            <a:r>
              <a:rPr lang="ru-RU" dirty="0" smtClean="0"/>
              <a:t> Герберт Сэмюэл </a:t>
            </a:r>
            <a:r>
              <a:rPr lang="ru-RU" dirty="0"/>
              <a:t>распространил среди членов кабинета министров </a:t>
            </a:r>
            <a:r>
              <a:rPr lang="ru-RU" dirty="0" smtClean="0"/>
              <a:t>меморандум «Поскольку </a:t>
            </a:r>
            <a:r>
              <a:rPr lang="ru-RU" b="1" dirty="0"/>
              <a:t>Палестина — маленькая страна </a:t>
            </a:r>
            <a:r>
              <a:rPr lang="ru-RU" dirty="0"/>
              <a:t>(«величиной с Уэльс»), </a:t>
            </a:r>
            <a:endParaRPr lang="ru-RU" dirty="0" smtClean="0"/>
          </a:p>
          <a:p>
            <a:pPr algn="ctr"/>
            <a:r>
              <a:rPr lang="ru-RU" b="1" dirty="0" smtClean="0"/>
              <a:t>она </a:t>
            </a:r>
            <a:r>
              <a:rPr lang="ru-RU" b="1" dirty="0"/>
              <a:t>не сможет принять всех евреев, </a:t>
            </a:r>
            <a:endParaRPr lang="ru-RU" b="1" dirty="0" smtClean="0"/>
          </a:p>
          <a:p>
            <a:pPr algn="ctr"/>
            <a:r>
              <a:rPr lang="ru-RU" dirty="0" smtClean="0"/>
              <a:t>однако</a:t>
            </a:r>
            <a:r>
              <a:rPr lang="ru-RU" b="1" dirty="0" smtClean="0"/>
              <a:t> </a:t>
            </a:r>
            <a:r>
              <a:rPr lang="ru-RU" b="1" dirty="0"/>
              <a:t>около трех миллионов евреев смогут жить там, </a:t>
            </a:r>
            <a:endParaRPr lang="ru-RU" b="1" dirty="0" smtClean="0"/>
          </a:p>
          <a:p>
            <a:pPr algn="ctr"/>
            <a:r>
              <a:rPr lang="ru-RU" dirty="0" smtClean="0"/>
              <a:t>что </a:t>
            </a:r>
            <a:r>
              <a:rPr lang="ru-RU" dirty="0"/>
              <a:t>окажет глубокое влияние на еврейский народ во всем </a:t>
            </a:r>
            <a:r>
              <a:rPr lang="ru-RU" dirty="0" smtClean="0"/>
              <a:t>мире</a:t>
            </a:r>
            <a:r>
              <a:rPr lang="en-US" dirty="0" smtClean="0"/>
              <a:t>. </a:t>
            </a:r>
            <a:endParaRPr lang="ru-RU" dirty="0" smtClean="0"/>
          </a:p>
        </p:txBody>
      </p:sp>
      <p:pic>
        <p:nvPicPr>
          <p:cNvPr id="2050" name="Picture 2" descr="&amp;Kcy;&amp;acy;&amp;rcy;&amp;tcy;&amp;icy;&amp;ncy;&amp;kcy;&amp;icy; &amp;pcy;&amp;ocy; &amp;zcy;&amp;acy;&amp;pcy;&amp;rcy;&amp;ocy;&amp;scy;&amp;ucy; &amp;Gcy;&amp;iecy;&amp;ncy;&amp;iecy;&amp;rcy;&amp;acy;&amp;lcy; &amp;Acy;&amp;lcy;&amp;lcy;&amp;iecy;&amp;ncy;&amp;bcy;&amp;icy;, &amp;lcy;&amp;ocy;&amp;rcy;&amp;dcy; &amp;Bcy;&amp;acy;&amp;lcy;&amp;softcy;&amp;fcy;&amp;ucy;&amp;rcy; &amp;icy; &amp;Vcy;&amp;iecy;&amp;rcy;&amp;khcy;&amp;ocy;&amp;vcy;&amp;ncy;&amp;ycy;&amp;jcy; &amp;kcy;&amp;ocy;&amp;mcy;&amp;icy;&amp;scy;&amp;scy;&amp;acy;&amp;rcy; &amp;Scy;&amp;ecy;&amp;mcy;&amp;yucy;&amp;ecy;&amp;lcy; &amp;vcy; &amp;Icy;&amp;iecy;&amp;rcy;&amp;ucy;&amp;scy;&amp;acy;&amp;lcy;&amp;icy;&amp;m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304" y="811458"/>
            <a:ext cx="4567983" cy="316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00391" y="1614462"/>
            <a:ext cx="3959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Генерал Алленби, лорд Бальфур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Верховный комиссар </a:t>
            </a:r>
            <a:r>
              <a:rPr lang="ru-RU" dirty="0" smtClean="0"/>
              <a:t>Сэмюель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в Иерусалиме</a:t>
            </a:r>
          </a:p>
        </p:txBody>
      </p:sp>
    </p:spTree>
    <p:extLst>
      <p:ext uri="{BB962C8B-B14F-4D97-AF65-F5344CB8AC3E}">
        <p14:creationId xmlns:p14="http://schemas.microsoft.com/office/powerpoint/2010/main" val="808600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15133" y="8114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31418" y="5061746"/>
            <a:ext cx="83260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</a:t>
            </a:r>
            <a:r>
              <a:rPr lang="ru-RU" dirty="0"/>
              <a:t>период пребывания Сэмюэла на посту Верховного </a:t>
            </a:r>
            <a:r>
              <a:rPr lang="ru-RU" dirty="0" smtClean="0"/>
              <a:t>комиссара</a:t>
            </a:r>
          </a:p>
          <a:p>
            <a:pPr algn="ctr"/>
            <a:r>
              <a:rPr lang="ru-RU" dirty="0" smtClean="0"/>
              <a:t>удвоилась </a:t>
            </a:r>
            <a:r>
              <a:rPr lang="ru-RU" dirty="0"/>
              <a:t>численность еврейского населения в </a:t>
            </a:r>
            <a:r>
              <a:rPr lang="ru-RU" dirty="0" smtClean="0"/>
              <a:t>стране</a:t>
            </a:r>
          </a:p>
          <a:p>
            <a:pPr algn="ctr"/>
            <a:r>
              <a:rPr lang="ru-RU" dirty="0" smtClean="0"/>
              <a:t>(</a:t>
            </a:r>
            <a:r>
              <a:rPr lang="ru-RU" dirty="0"/>
              <a:t>с 55 тыс. в </a:t>
            </a:r>
            <a:r>
              <a:rPr lang="ru-RU" dirty="0" smtClean="0"/>
              <a:t>5680/1919 </a:t>
            </a:r>
            <a:r>
              <a:rPr lang="ru-RU" dirty="0"/>
              <a:t>г. до 108 тыс. в </a:t>
            </a:r>
            <a:r>
              <a:rPr lang="ru-RU" dirty="0" smtClean="0"/>
              <a:t>5686/1925 </a:t>
            </a:r>
            <a:r>
              <a:rPr lang="ru-RU" dirty="0"/>
              <a:t>г</a:t>
            </a:r>
            <a:r>
              <a:rPr lang="ru-RU" dirty="0" smtClean="0"/>
              <a:t>.)</a:t>
            </a:r>
          </a:p>
          <a:p>
            <a:pPr algn="ctr"/>
            <a:r>
              <a:rPr lang="ru-RU" dirty="0" smtClean="0"/>
              <a:t>и </a:t>
            </a:r>
            <a:r>
              <a:rPr lang="ru-RU" dirty="0"/>
              <a:t>число еврейских поселений (с 44 до 100). </a:t>
            </a:r>
          </a:p>
        </p:txBody>
      </p:sp>
      <p:pic>
        <p:nvPicPr>
          <p:cNvPr id="10242" name="Picture 2" descr="http://callofzion.ru/photo/image/7%281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383" y="905435"/>
            <a:ext cx="51435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541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&amp;Rcy;&amp;icy;&amp;vcy;&amp;kcy;&amp;acy; &amp;icy; &amp;Gcy;&amp;acy;&amp;bcy;&amp;rcy;&amp;icy;&amp;ecy;&amp;lcy;&amp;softcy; &amp;Gcy;&amp;ocy;&amp;lcy;&amp;softcy;&amp;tscy;&amp;bcy;&amp;iecy;&amp;rcy;&amp;gcy;. &amp;Icy;&amp;khcy; &amp;pcy;&amp;ycy;&amp;tcy;&amp;acy;&amp;lcy;&amp;icy; &amp;pcy;&amp;iecy;&amp;rcy;&amp;iecy;&amp;dcy; &amp;tcy;&amp;iecy;&amp;mcy;, &amp;kcy;&amp;acy;&amp;kcy; &amp;ucy;&amp;bcy;&amp;icy;&amp;tcy;&amp;softcy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989" y="827314"/>
            <a:ext cx="2414297" cy="282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72138" y="420899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2 Кислева 5769 </a:t>
            </a:r>
            <a:r>
              <a:rPr lang="ru-RU" b="1" dirty="0" smtClean="0"/>
              <a:t>г.</a:t>
            </a:r>
            <a:r>
              <a:rPr lang="ru-RU" dirty="0"/>
              <a:t> (29.11.2008</a:t>
            </a:r>
            <a:r>
              <a:rPr lang="ru-RU" dirty="0" smtClean="0"/>
              <a:t>). </a:t>
            </a:r>
            <a:r>
              <a:rPr lang="ru-RU" dirty="0"/>
              <a:t>9 еврейских заложников погибли в центре ХАБАДа в Мумбаи (Индия). </a:t>
            </a:r>
            <a:endParaRPr lang="ru-RU" dirty="0" smtClean="0"/>
          </a:p>
          <a:p>
            <a:pPr algn="ctr"/>
            <a:r>
              <a:rPr lang="ru-RU" dirty="0" smtClean="0"/>
              <a:t>Рав </a:t>
            </a:r>
            <a:r>
              <a:rPr lang="ru-RU" dirty="0"/>
              <a:t>Габриэль Гольцберг </a:t>
            </a:r>
            <a:endParaRPr lang="ru-RU" dirty="0" smtClean="0"/>
          </a:p>
          <a:p>
            <a:pPr algn="ctr"/>
            <a:r>
              <a:rPr lang="ru-RU" dirty="0" smtClean="0"/>
              <a:t>погиб </a:t>
            </a:r>
            <a:r>
              <a:rPr lang="ru-RU" dirty="0"/>
              <a:t>при исполнении служебных обязанностей </a:t>
            </a:r>
            <a:endParaRPr lang="ru-RU" dirty="0" smtClean="0"/>
          </a:p>
          <a:p>
            <a:pPr algn="ctr"/>
            <a:r>
              <a:rPr lang="ru-RU" dirty="0" smtClean="0"/>
              <a:t>вместе </a:t>
            </a:r>
            <a:r>
              <a:rPr lang="ru-RU" dirty="0"/>
              <a:t>со своей женой, </a:t>
            </a:r>
            <a:endParaRPr lang="ru-RU" dirty="0" smtClean="0"/>
          </a:p>
          <a:p>
            <a:pPr algn="ctr"/>
            <a:r>
              <a:rPr lang="ru-RU" dirty="0" smtClean="0"/>
              <a:t>сотрудниками </a:t>
            </a:r>
            <a:r>
              <a:rPr lang="ru-RU" dirty="0"/>
              <a:t>и гостями Центра ХАБАДа.</a:t>
            </a:r>
          </a:p>
        </p:txBody>
      </p:sp>
    </p:spTree>
    <p:extLst>
      <p:ext uri="{BB962C8B-B14F-4D97-AF65-F5344CB8AC3E}">
        <p14:creationId xmlns:p14="http://schemas.microsoft.com/office/powerpoint/2010/main" val="1599255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4312" y="4613994"/>
            <a:ext cx="12059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3 Кислева 5717 </a:t>
            </a:r>
            <a:r>
              <a:rPr lang="ru-RU" b="1" dirty="0" smtClean="0"/>
              <a:t>г. </a:t>
            </a:r>
            <a:r>
              <a:rPr lang="ru-RU" dirty="0" smtClean="0"/>
              <a:t>(7.11.56). </a:t>
            </a:r>
          </a:p>
          <a:p>
            <a:pPr algn="ctr"/>
            <a:r>
              <a:rPr lang="ru-RU" dirty="0" smtClean="0"/>
              <a:t>Израиль празднует победу в Синайской компании (операция "Кадеш"). </a:t>
            </a:r>
          </a:p>
          <a:p>
            <a:pPr algn="ctr"/>
            <a:r>
              <a:rPr lang="ru-RU" dirty="0" smtClean="0"/>
              <a:t>Премьер-министр Давид Бен-</a:t>
            </a:r>
            <a:r>
              <a:rPr lang="ru-RU" dirty="0" err="1" smtClean="0"/>
              <a:t>Гурион</a:t>
            </a:r>
            <a:r>
              <a:rPr lang="ru-RU" dirty="0" smtClean="0"/>
              <a:t> об итогах операции "Кадеш": </a:t>
            </a:r>
          </a:p>
          <a:p>
            <a:pPr algn="ctr"/>
            <a:r>
              <a:rPr lang="ru-RU" b="1" i="1" dirty="0" smtClean="0"/>
              <a:t>"Снова у горы Синай вернулись мы к местам дарования Торы»</a:t>
            </a:r>
          </a:p>
          <a:p>
            <a:endParaRPr lang="ru-RU" dirty="0" smtClean="0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ocy;&amp;pcy;&amp;iecy;&amp;rcy;&amp;acy;&amp;tscy;&amp;icy;&amp;yacy; &quot;&amp;Kcy;&amp;acy;&amp;dcy;&amp;iecy;&amp;shcy;&quot;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173" y="487770"/>
            <a:ext cx="4810069" cy="338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585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69134" y="3696176"/>
            <a:ext cx="78378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3 Кислева 5723 </a:t>
            </a:r>
            <a:r>
              <a:rPr lang="ru-RU" b="1" dirty="0" smtClean="0"/>
              <a:t>г. </a:t>
            </a:r>
            <a:r>
              <a:rPr lang="ru-RU" dirty="0" smtClean="0"/>
              <a:t>(30.11.62). </a:t>
            </a:r>
            <a:r>
              <a:rPr lang="ru-RU" dirty="0"/>
              <a:t>Министр сельского хозяйства </a:t>
            </a:r>
            <a:r>
              <a:rPr lang="ru-RU" dirty="0" smtClean="0"/>
              <a:t>Моше </a:t>
            </a:r>
            <a:r>
              <a:rPr lang="ru-RU" dirty="0"/>
              <a:t>Даян запретил выращивать и использовать в коммерческих целях тополя.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итоге оказалось уничтоженным местное производство палочек для эскимо, которые пришлось начать </a:t>
            </a:r>
            <a:r>
              <a:rPr lang="ru-RU" dirty="0" smtClean="0"/>
              <a:t>экспортировать.</a:t>
            </a:r>
          </a:p>
          <a:p>
            <a:endParaRPr lang="ru-RU" b="1" i="1" dirty="0" smtClean="0"/>
          </a:p>
          <a:p>
            <a:r>
              <a:rPr lang="ru-RU" b="1" i="1" dirty="0" smtClean="0"/>
              <a:t>Мне бы ваши заботы… ЛЗ</a:t>
            </a:r>
            <a:endParaRPr lang="ru-RU" b="1" i="1" dirty="0"/>
          </a:p>
        </p:txBody>
      </p:sp>
      <p:pic>
        <p:nvPicPr>
          <p:cNvPr id="2050" name="Picture 2" descr="&amp;Kcy;&amp;acy;&amp;rcy;&amp;tcy;&amp;icy;&amp;ncy;&amp;kcy;&amp;icy; &amp;pcy;&amp;ocy; &amp;zcy;&amp;acy;&amp;pcy;&amp;rcy;&amp;ocy;&amp;scy;&amp;ucy; &amp;mcy;&amp;ocy;&amp;shcy;&amp;iecy; &amp;dcy;&amp;acy;&amp;yacy;&amp;ncy; &amp;fcy;&amp;ocy;&amp;tcy;&amp;o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655" y="41148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543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7012" y="3982319"/>
            <a:ext cx="63326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4 </a:t>
            </a:r>
            <a:r>
              <a:rPr lang="ru-RU" b="1" dirty="0"/>
              <a:t>Кислева </a:t>
            </a:r>
            <a:r>
              <a:rPr lang="ru-RU" b="1" dirty="0" smtClean="0"/>
              <a:t>5212 г. </a:t>
            </a:r>
            <a:r>
              <a:rPr lang="ru-RU" dirty="0" smtClean="0"/>
              <a:t>(29.10.1451).</a:t>
            </a:r>
          </a:p>
          <a:p>
            <a:pPr algn="ctr"/>
            <a:r>
              <a:rPr lang="ru-RU" dirty="0" smtClean="0"/>
              <a:t> Родился Христофор Колумб, </a:t>
            </a:r>
          </a:p>
          <a:p>
            <a:pPr algn="ctr"/>
            <a:r>
              <a:rPr lang="ru-RU" dirty="0" smtClean="0"/>
              <a:t>о происхождении которого известно только то, </a:t>
            </a:r>
          </a:p>
          <a:p>
            <a:pPr algn="ctr"/>
            <a:r>
              <a:rPr lang="ru-RU" dirty="0" smtClean="0"/>
              <a:t>что о нем ничего наверняка не известно. </a:t>
            </a:r>
          </a:p>
          <a:p>
            <a:pPr algn="ctr"/>
            <a:r>
              <a:rPr lang="ru-RU" dirty="0" smtClean="0"/>
              <a:t>22 Тевета 5252 г (1.1.1492) в </a:t>
            </a:r>
            <a:r>
              <a:rPr lang="ru-RU" dirty="0"/>
              <a:t>своем </a:t>
            </a:r>
            <a:r>
              <a:rPr lang="ru-RU" dirty="0" smtClean="0"/>
              <a:t>дневнике </a:t>
            </a:r>
          </a:p>
          <a:p>
            <a:pPr algn="ctr"/>
            <a:r>
              <a:rPr lang="ru-RU" dirty="0" smtClean="0"/>
              <a:t>он впервые </a:t>
            </a:r>
            <a:r>
              <a:rPr lang="ru-RU" dirty="0"/>
              <a:t>описал табак, который употребляли индейцы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 descr="&amp;Kcy;&amp;acy;&amp;rcy;&amp;tcy;&amp;icy;&amp;ncy;&amp;kcy;&amp;icy; &amp;pcy;&amp;ocy; &amp;zcy;&amp;acy;&amp;pcy;&amp;rcy;&amp;ocy;&amp;scy;&amp;ucy; &amp;KHcy;. &amp;Kcy;&amp;ocy;&amp;lcy;&amp;ucy;&amp;mcy;&amp;b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061" y="868338"/>
            <a:ext cx="2333625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314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7543" y="1835700"/>
            <a:ext cx="88596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6 Кислева </a:t>
            </a:r>
            <a:r>
              <a:rPr lang="ru-RU" b="1" dirty="0" smtClean="0"/>
              <a:t>5736 г. </a:t>
            </a:r>
            <a:r>
              <a:rPr lang="ru-RU" dirty="0" smtClean="0"/>
              <a:t>(10.11.75) Генеральная Ассамблея ООН </a:t>
            </a:r>
          </a:p>
          <a:p>
            <a:pPr algn="ctr"/>
            <a:r>
              <a:rPr lang="ru-RU" dirty="0" smtClean="0"/>
              <a:t>72 голосами за, при 35 против и 32 воздержавшихся </a:t>
            </a:r>
          </a:p>
          <a:p>
            <a:pPr algn="ctr"/>
            <a:r>
              <a:rPr lang="ru-RU" dirty="0" smtClean="0"/>
              <a:t>«</a:t>
            </a:r>
            <a:r>
              <a:rPr lang="ru-RU" i="1" dirty="0" smtClean="0"/>
              <a:t>постановляет</a:t>
            </a:r>
            <a:r>
              <a:rPr lang="ru-RU" dirty="0"/>
              <a:t>, </a:t>
            </a:r>
            <a:r>
              <a:rPr lang="ru-RU" dirty="0" smtClean="0"/>
              <a:t>что </a:t>
            </a:r>
            <a:r>
              <a:rPr lang="ru-RU" dirty="0"/>
              <a:t>сионизм является формой расизма и расовой </a:t>
            </a:r>
            <a:r>
              <a:rPr lang="ru-RU" dirty="0" smtClean="0"/>
              <a:t>дискриминации».</a:t>
            </a: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843111" y="440002"/>
            <a:ext cx="5988498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ГЕНЕРАЛЬНАЯ АССАМБЛЕЯ ООН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РЕЗОЛЮЦИЯ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от 10 ноября 1975 года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№ A/RES/3379(XXX)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ЛИКВИДАЦИЯ ВСЕХ ФОРМ РАСОВОЙ ДИСКРИМИНАЦИИ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11513" y="3845159"/>
            <a:ext cx="22311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Голосование  </a:t>
            </a:r>
          </a:p>
          <a:p>
            <a:r>
              <a:rPr lang="ru-RU" dirty="0" smtClean="0"/>
              <a:t>   по </a:t>
            </a:r>
            <a:r>
              <a:rPr lang="ru-RU" dirty="0"/>
              <a:t>странам</a:t>
            </a:r>
            <a:r>
              <a:rPr lang="ru-RU" dirty="0" smtClean="0"/>
              <a:t>:                  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1</a:t>
            </a:r>
            <a:r>
              <a:rPr lang="ru-RU" dirty="0"/>
              <a:t>  </a:t>
            </a:r>
            <a:r>
              <a:rPr lang="ru-RU" dirty="0" smtClean="0"/>
              <a:t>Инициаторы 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 </a:t>
            </a:r>
            <a:r>
              <a:rPr lang="ru-RU" dirty="0" smtClean="0"/>
              <a:t>2</a:t>
            </a:r>
            <a:r>
              <a:rPr lang="ru-RU" dirty="0"/>
              <a:t> Поддержали </a:t>
            </a:r>
            <a:endParaRPr lang="ru-RU" dirty="0" smtClean="0"/>
          </a:p>
          <a:p>
            <a:r>
              <a:rPr lang="ru-RU" dirty="0" smtClean="0"/>
              <a:t> 3 Воздержались 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 4  Против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 </a:t>
            </a:r>
            <a:r>
              <a:rPr lang="ru-RU" dirty="0" smtClean="0"/>
              <a:t>5</a:t>
            </a:r>
            <a:r>
              <a:rPr lang="ru-RU" dirty="0"/>
              <a:t> Отсутствовали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83" y="2923622"/>
            <a:ext cx="6333073" cy="339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30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8400" y="1867272"/>
            <a:ext cx="564648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7 Кислева </a:t>
            </a:r>
            <a:r>
              <a:rPr lang="ru-RU" b="1" dirty="0" smtClean="0"/>
              <a:t>3321 г. </a:t>
            </a:r>
            <a:r>
              <a:rPr lang="en-US" dirty="0" smtClean="0"/>
              <a:t>(</a:t>
            </a:r>
            <a:r>
              <a:rPr lang="ru-RU" dirty="0" smtClean="0"/>
              <a:t>22</a:t>
            </a:r>
            <a:r>
              <a:rPr lang="en-US" dirty="0" smtClean="0"/>
              <a:t>.11</a:t>
            </a:r>
            <a:r>
              <a:rPr lang="ru-RU" dirty="0" smtClean="0"/>
              <a:t>. -440). </a:t>
            </a:r>
          </a:p>
          <a:p>
            <a:pPr algn="ctr"/>
            <a:r>
              <a:rPr lang="ru-RU" dirty="0" smtClean="0"/>
              <a:t>Пророк  Барух </a:t>
            </a:r>
          </a:p>
          <a:p>
            <a:pPr algn="ctr"/>
            <a:r>
              <a:rPr lang="ru-RU" dirty="0" smtClean="0"/>
              <a:t>(по поручению пророка Теремии)</a:t>
            </a:r>
          </a:p>
          <a:p>
            <a:pPr algn="ctr"/>
            <a:r>
              <a:rPr lang="ru-RU" dirty="0" smtClean="0"/>
              <a:t>читает:</a:t>
            </a:r>
          </a:p>
          <a:p>
            <a:pPr algn="ctr"/>
            <a:r>
              <a:rPr lang="ru-RU" i="1" dirty="0" smtClean="0"/>
              <a:t>"</a:t>
            </a:r>
            <a:r>
              <a:rPr lang="ru-RU" i="1" dirty="0"/>
              <a:t>В пятый год </a:t>
            </a:r>
            <a:r>
              <a:rPr lang="ru-RU" i="1" dirty="0" smtClean="0"/>
              <a:t>Ио</a:t>
            </a:r>
            <a:r>
              <a:rPr lang="en-US" i="1" dirty="0" smtClean="0"/>
              <a:t>h</a:t>
            </a:r>
            <a:r>
              <a:rPr lang="ru-RU" i="1" dirty="0" smtClean="0"/>
              <a:t>акима</a:t>
            </a:r>
            <a:r>
              <a:rPr lang="ru-RU" i="1" dirty="0"/>
              <a:t>, сына Иосии, царя Иудейского, </a:t>
            </a:r>
            <a:endParaRPr lang="ru-RU" i="1" dirty="0" smtClean="0"/>
          </a:p>
          <a:p>
            <a:pPr algn="ctr"/>
            <a:r>
              <a:rPr lang="ru-RU" i="1" dirty="0" smtClean="0"/>
              <a:t>в </a:t>
            </a:r>
            <a:r>
              <a:rPr lang="ru-RU" i="1" dirty="0"/>
              <a:t>девятом месяце </a:t>
            </a:r>
            <a:endParaRPr lang="ru-RU" i="1" dirty="0" smtClean="0"/>
          </a:p>
          <a:p>
            <a:pPr algn="ctr"/>
            <a:r>
              <a:rPr lang="ru-RU" i="1" dirty="0" smtClean="0"/>
              <a:t>объявили </a:t>
            </a:r>
            <a:r>
              <a:rPr lang="ru-RU" i="1" dirty="0"/>
              <a:t>пост </a:t>
            </a:r>
            <a:r>
              <a:rPr lang="ru-RU" i="1" dirty="0" smtClean="0"/>
              <a:t>перед </a:t>
            </a:r>
            <a:r>
              <a:rPr lang="ru-RU" i="1" dirty="0"/>
              <a:t>лицом Господа </a:t>
            </a:r>
            <a:endParaRPr lang="ru-RU" i="1" dirty="0" smtClean="0"/>
          </a:p>
          <a:p>
            <a:pPr algn="ctr"/>
            <a:r>
              <a:rPr lang="ru-RU" i="1" dirty="0" smtClean="0"/>
              <a:t>всему </a:t>
            </a:r>
            <a:r>
              <a:rPr lang="ru-RU" i="1" dirty="0"/>
              <a:t>народу в Иерусалиме </a:t>
            </a:r>
            <a:endParaRPr lang="ru-RU" i="1" dirty="0" smtClean="0"/>
          </a:p>
          <a:p>
            <a:pPr algn="ctr"/>
            <a:r>
              <a:rPr lang="ru-RU" i="1" dirty="0" smtClean="0"/>
              <a:t>и </a:t>
            </a:r>
            <a:r>
              <a:rPr lang="ru-RU" i="1" dirty="0"/>
              <a:t>всему народу, </a:t>
            </a:r>
            <a:endParaRPr lang="ru-RU" i="1" dirty="0" smtClean="0"/>
          </a:p>
          <a:p>
            <a:pPr algn="ctr"/>
            <a:r>
              <a:rPr lang="ru-RU" i="1" dirty="0" smtClean="0"/>
              <a:t>пришедшему </a:t>
            </a:r>
            <a:r>
              <a:rPr lang="ru-RU" i="1" dirty="0"/>
              <a:t>в Иерусалим из городов Иудейских</a:t>
            </a:r>
            <a:r>
              <a:rPr lang="ru-RU" i="1" dirty="0" smtClean="0"/>
              <a:t>".</a:t>
            </a:r>
          </a:p>
          <a:p>
            <a:pPr algn="ctr"/>
            <a:r>
              <a:rPr lang="ru-RU" sz="1400" dirty="0"/>
              <a:t>(Иеремия, 36:</a:t>
            </a:r>
            <a:r>
              <a:rPr lang="en-US" sz="1400" dirty="0"/>
              <a:t>9,</a:t>
            </a:r>
            <a:r>
              <a:rPr lang="ru-RU" sz="1400" dirty="0"/>
              <a:t>29</a:t>
            </a:r>
            <a:r>
              <a:rPr lang="ru-RU" sz="1400" dirty="0" smtClean="0"/>
              <a:t>).</a:t>
            </a:r>
            <a:r>
              <a:rPr lang="ru-RU" i="1" dirty="0" smtClean="0"/>
              <a:t> </a:t>
            </a:r>
          </a:p>
        </p:txBody>
      </p:sp>
      <p:pic>
        <p:nvPicPr>
          <p:cNvPr id="4" name="Picture 4" descr="&amp;Kcy;&amp;acy;&amp;rcy;&amp;tcy;&amp;icy;&amp;ncy;&amp;kcy;&amp;icy; &amp;pcy;&amp;ocy; &amp;zcy;&amp;acy;&amp;pcy;&amp;rcy;&amp;ocy;&amp;scy;&amp;ucy; &amp;Pcy;&amp;rcy;&amp;ocy;&amp;rcy;&amp;ocy;&amp;kcy; &amp;Bcy;&amp;acy;&amp;rcy;&amp;ucy;&amp;kh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654" y="1347319"/>
            <a:ext cx="34671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469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99794" y="4955107"/>
            <a:ext cx="104969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Царь </a:t>
            </a:r>
            <a:r>
              <a:rPr lang="ru-RU" dirty="0"/>
              <a:t>Ио</a:t>
            </a:r>
            <a:r>
              <a:rPr lang="en-US" dirty="0"/>
              <a:t>h</a:t>
            </a:r>
            <a:r>
              <a:rPr lang="ru-RU" dirty="0"/>
              <a:t>аким </a:t>
            </a:r>
            <a:r>
              <a:rPr lang="ru-RU" dirty="0" smtClean="0"/>
              <a:t>слушал </a:t>
            </a:r>
            <a:r>
              <a:rPr lang="ru-RU" dirty="0"/>
              <a:t>писание и по мере прочтения отрез</a:t>
            </a:r>
            <a:r>
              <a:rPr lang="en-US" dirty="0"/>
              <a:t>A</a:t>
            </a:r>
            <a:r>
              <a:rPr lang="ru-RU" dirty="0"/>
              <a:t>л от него </a:t>
            </a:r>
            <a:endParaRPr lang="en-US" dirty="0"/>
          </a:p>
          <a:p>
            <a:pPr algn="ctr"/>
            <a:r>
              <a:rPr lang="ru-RU" dirty="0"/>
              <a:t>часть за частью писцовым (перочинным) ножичком и бросал в огонь, в жаровню.</a:t>
            </a:r>
          </a:p>
          <a:p>
            <a:pPr algn="ctr"/>
            <a:r>
              <a:rPr lang="ru-RU" dirty="0"/>
              <a:t> Иудеи </a:t>
            </a:r>
            <a:r>
              <a:rPr lang="ru-RU" dirty="0" smtClean="0"/>
              <a:t>и </a:t>
            </a:r>
            <a:r>
              <a:rPr lang="ru-RU" dirty="0"/>
              <a:t>до настоящего времени знаменуют </a:t>
            </a:r>
            <a:endParaRPr lang="en-US" dirty="0"/>
          </a:p>
          <a:p>
            <a:pPr algn="ctr"/>
            <a:r>
              <a:rPr lang="ru-RU" dirty="0"/>
              <a:t>воспоминание сожжения священного списка ежегодным </a:t>
            </a:r>
            <a:r>
              <a:rPr lang="ru-RU" dirty="0" smtClean="0"/>
              <a:t>постом.</a:t>
            </a:r>
            <a:endParaRPr lang="ru-RU" dirty="0"/>
          </a:p>
        </p:txBody>
      </p:sp>
      <p:pic>
        <p:nvPicPr>
          <p:cNvPr id="9218" name="Picture 2" descr="&amp;Kcy;&amp;acy;&amp;rcy;&amp;tcy;&amp;icy;&amp;ncy;&amp;kcy;&amp;icy; &amp;pcy;&amp;ocy; &amp;zcy;&amp;acy;&amp;pcy;&amp;rcy;&amp;ocy;&amp;scy;&amp;ucy; &amp;TScy;&amp;acy;&amp;rcy;&amp;softcy; &amp;Icy;&amp;ocy;&amp;acy;&amp;kcy;&amp;icy;&amp;m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918" y="260026"/>
            <a:ext cx="37719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352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16907" y="4455825"/>
            <a:ext cx="77070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7 Кислева 5716 г. </a:t>
            </a:r>
            <a:r>
              <a:rPr lang="ru-RU" dirty="0" smtClean="0"/>
              <a:t>(22.11.55)  </a:t>
            </a:r>
            <a:r>
              <a:rPr lang="ru-RU" dirty="0"/>
              <a:t>Военная коллегия Верховного Суда СССР отменила приговор </a:t>
            </a:r>
            <a:r>
              <a:rPr lang="ru-RU" dirty="0" smtClean="0"/>
              <a:t>5713/1952 </a:t>
            </a:r>
            <a:r>
              <a:rPr lang="ru-RU" dirty="0"/>
              <a:t>г. в отношении </a:t>
            </a:r>
            <a:r>
              <a:rPr lang="ru-RU" dirty="0" smtClean="0"/>
              <a:t>членов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Еврейского антифашистского комитета </a:t>
            </a:r>
            <a:endParaRPr lang="ru-RU" dirty="0" smtClean="0"/>
          </a:p>
          <a:p>
            <a:pPr algn="ctr"/>
            <a:r>
              <a:rPr lang="ru-RU" b="1" dirty="0" smtClean="0"/>
              <a:t>«</a:t>
            </a:r>
            <a:r>
              <a:rPr lang="ru-RU" b="1" dirty="0"/>
              <a:t>за отсутствием состава контрреволюционного преступления</a:t>
            </a:r>
            <a:r>
              <a:rPr lang="ru-RU" b="1" dirty="0" smtClean="0"/>
              <a:t>». </a:t>
            </a:r>
          </a:p>
        </p:txBody>
      </p:sp>
      <p:pic>
        <p:nvPicPr>
          <p:cNvPr id="5130" name="Picture 10" descr="&amp;Kcy;&amp;acy;&amp;rcy;&amp;tcy;&amp;icy;&amp;ncy;&amp;kcy;&amp;icy; &amp;pcy;&amp;ocy; &amp;zcy;&amp;acy;&amp;pcy;&amp;rcy;&amp;ocy;&amp;scy;&amp;ucy; &amp;Icy;&amp;lcy;&amp;softcy;&amp;yacy; &amp;Vcy;&amp;acy;&amp;tcy;&amp;iecy;&amp;ncy;&amp;bcy;&amp;iecy;&amp;rcy;&amp;g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963" y="713224"/>
            <a:ext cx="2990514" cy="357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458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64507" y="4016554"/>
            <a:ext cx="77070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Вот имена расстрелянных </a:t>
            </a:r>
            <a:r>
              <a:rPr lang="en-US" dirty="0" smtClean="0"/>
              <a:t>[</a:t>
            </a:r>
            <a:r>
              <a:rPr lang="ru-RU" dirty="0" smtClean="0"/>
              <a:t>это </a:t>
            </a:r>
            <a:r>
              <a:rPr lang="ru-RU" dirty="0"/>
              <a:t>был последний сталинский расстрел</a:t>
            </a:r>
            <a:r>
              <a:rPr lang="en-US" dirty="0" smtClean="0"/>
              <a:t>]</a:t>
            </a:r>
          </a:p>
          <a:p>
            <a:pPr algn="ctr"/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/>
              <a:t>ночь с </a:t>
            </a:r>
            <a:r>
              <a:rPr lang="en-US" dirty="0" smtClean="0"/>
              <a:t>21 </a:t>
            </a:r>
            <a:r>
              <a:rPr lang="ru-RU" dirty="0" smtClean="0"/>
              <a:t>на 22 Ава 5712 (12-13.8.52) </a:t>
            </a:r>
            <a:r>
              <a:rPr lang="ru-RU" dirty="0"/>
              <a:t>на автобазе №1 </a:t>
            </a:r>
            <a:r>
              <a:rPr lang="ru-RU" dirty="0" smtClean="0"/>
              <a:t>КГБ: </a:t>
            </a:r>
          </a:p>
          <a:p>
            <a:pPr algn="ctr"/>
            <a:r>
              <a:rPr lang="ru-RU" dirty="0"/>
              <a:t>Илья Ватенберг, Чайка (Хайка) </a:t>
            </a:r>
            <a:r>
              <a:rPr lang="ru-RU" dirty="0" smtClean="0"/>
              <a:t>Ватенберг-Островская, Давид Бергельсон,</a:t>
            </a:r>
            <a:r>
              <a:rPr lang="ru-RU" dirty="0"/>
              <a:t> Давид </a:t>
            </a:r>
            <a:r>
              <a:rPr lang="ru-RU" dirty="0" smtClean="0"/>
              <a:t>Гофштейн, </a:t>
            </a:r>
            <a:r>
              <a:rPr lang="ru-RU" dirty="0"/>
              <a:t>Вениамин </a:t>
            </a:r>
            <a:r>
              <a:rPr lang="ru-RU" dirty="0" smtClean="0"/>
              <a:t>Зускин, </a:t>
            </a:r>
            <a:r>
              <a:rPr lang="ru-RU" dirty="0"/>
              <a:t>Лев </a:t>
            </a:r>
            <a:r>
              <a:rPr lang="ru-RU" dirty="0" smtClean="0"/>
              <a:t>Квитко, Соломон Лозовский, </a:t>
            </a:r>
            <a:endParaRPr lang="en-US" dirty="0" smtClean="0"/>
          </a:p>
          <a:p>
            <a:pPr algn="ctr"/>
            <a:r>
              <a:rPr lang="ru-RU" dirty="0" smtClean="0"/>
              <a:t>Перец Маркиш, </a:t>
            </a:r>
            <a:r>
              <a:rPr lang="ru-RU" dirty="0"/>
              <a:t>Леон Тальми, Эмилия Теумин, </a:t>
            </a:r>
            <a:r>
              <a:rPr lang="ru-RU" dirty="0" smtClean="0"/>
              <a:t>Исаак </a:t>
            </a:r>
            <a:r>
              <a:rPr lang="ru-RU" dirty="0"/>
              <a:t>Фефер</a:t>
            </a:r>
            <a:r>
              <a:rPr lang="ru-RU" dirty="0" smtClean="0"/>
              <a:t>,</a:t>
            </a:r>
            <a:r>
              <a:rPr lang="ru-RU" dirty="0"/>
              <a:t> </a:t>
            </a:r>
            <a:endParaRPr lang="en-US" dirty="0" smtClean="0"/>
          </a:p>
          <a:p>
            <a:pPr algn="ctr"/>
            <a:r>
              <a:rPr lang="ru-RU" dirty="0" smtClean="0"/>
              <a:t>Борис Шимиелович, </a:t>
            </a:r>
            <a:r>
              <a:rPr lang="ru-RU" dirty="0"/>
              <a:t>Иосиф </a:t>
            </a:r>
            <a:r>
              <a:rPr lang="ru-RU" dirty="0" smtClean="0"/>
              <a:t>Юзефович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</a:p>
        </p:txBody>
      </p:sp>
      <p:pic>
        <p:nvPicPr>
          <p:cNvPr id="9218" name="Picture 2" descr="&amp;Kcy;&amp;acy;&amp;rcy;&amp;tcy;&amp;icy;&amp;ncy;&amp;kcy;&amp;icy; &amp;pcy;&amp;ocy; &amp;zcy;&amp;acy;&amp;pcy;&amp;rcy;&amp;ocy;&amp;scy;&amp;ucy; &amp;Ocy;&amp;bcy;&amp;hardcy;&amp;yacy;&amp;vcy;&amp;icy;&amp;lcy;&amp;icy; &amp;gcy;&amp;ocy;&amp;lcy;&amp;ocy;&amp;dcy;&amp;ocy;&amp;vcy;&amp;kcy;&amp;ucy; 23 &amp;iecy;&amp;vcy;&amp;rcy;&amp;iecy;&amp;y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447" y="764428"/>
            <a:ext cx="47625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9463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57052" y="1938859"/>
            <a:ext cx="69220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8 Кислева </a:t>
            </a:r>
            <a:r>
              <a:rPr lang="ru-RU" b="1" dirty="0" smtClean="0"/>
              <a:t>5669</a:t>
            </a:r>
            <a:r>
              <a:rPr lang="en-US" b="1" dirty="0" smtClean="0"/>
              <a:t> </a:t>
            </a:r>
            <a:r>
              <a:rPr lang="ru-RU" b="1" dirty="0" smtClean="0"/>
              <a:t>г. (</a:t>
            </a:r>
            <a:r>
              <a:rPr lang="ru-RU" dirty="0" smtClean="0"/>
              <a:t>29.11.1908).</a:t>
            </a:r>
          </a:p>
          <a:p>
            <a:pPr algn="ctr"/>
            <a:r>
              <a:rPr lang="ru-RU" dirty="0" smtClean="0"/>
              <a:t>В России создано</a:t>
            </a:r>
            <a:r>
              <a:rPr lang="en-US" dirty="0" smtClean="0"/>
              <a:t> </a:t>
            </a:r>
            <a:r>
              <a:rPr lang="ru-RU" dirty="0" smtClean="0"/>
              <a:t>Еврейское </a:t>
            </a:r>
            <a:r>
              <a:rPr lang="ru-RU" dirty="0"/>
              <a:t>историко-этнографическое общество </a:t>
            </a:r>
            <a:r>
              <a:rPr lang="ru-RU" dirty="0" smtClean="0"/>
              <a:t>(ЕИЭО). </a:t>
            </a:r>
            <a:r>
              <a:rPr lang="ru-RU" dirty="0"/>
              <a:t> </a:t>
            </a:r>
            <a:endParaRPr lang="ru-RU" dirty="0" smtClean="0"/>
          </a:p>
          <a:p>
            <a:pPr algn="ctr"/>
            <a:r>
              <a:rPr lang="ru-RU" dirty="0" smtClean="0"/>
              <a:t>Деятельность Общества </a:t>
            </a:r>
            <a:r>
              <a:rPr lang="ru-RU" dirty="0"/>
              <a:t>по розыску и публикации документов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главным образом по истории евреев России </a:t>
            </a:r>
            <a:r>
              <a:rPr lang="ru-RU" dirty="0" smtClean="0"/>
              <a:t>и </a:t>
            </a:r>
            <a:r>
              <a:rPr lang="ru-RU" dirty="0"/>
              <a:t>Польши), организация этнографических экспедиций, </a:t>
            </a:r>
            <a:endParaRPr lang="ru-RU" dirty="0" smtClean="0"/>
          </a:p>
          <a:p>
            <a:pPr algn="ctr"/>
            <a:r>
              <a:rPr lang="ru-RU" dirty="0" smtClean="0"/>
              <a:t>устройство </a:t>
            </a:r>
            <a:r>
              <a:rPr lang="ru-RU" dirty="0"/>
              <a:t>публичных лекций </a:t>
            </a:r>
            <a:endParaRPr lang="ru-RU" dirty="0" smtClean="0"/>
          </a:p>
          <a:p>
            <a:pPr algn="ctr"/>
            <a:r>
              <a:rPr lang="ru-RU" dirty="0" smtClean="0"/>
              <a:t>сыграли </a:t>
            </a:r>
            <a:r>
              <a:rPr lang="ru-RU" dirty="0"/>
              <a:t>огромную роль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развитии научной еврейской историографии и этнографии</a:t>
            </a:r>
            <a:r>
              <a:rPr lang="ru-RU" dirty="0" smtClean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925" y="638315"/>
            <a:ext cx="3490262" cy="518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38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6168" y="4866578"/>
            <a:ext cx="71129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Еврейское </a:t>
            </a:r>
            <a:r>
              <a:rPr lang="ru-RU" dirty="0"/>
              <a:t>историко-этнографическое общество </a:t>
            </a:r>
            <a:endParaRPr lang="ru-RU" dirty="0" smtClean="0"/>
          </a:p>
          <a:p>
            <a:pPr algn="ctr"/>
            <a:r>
              <a:rPr lang="ru-RU" dirty="0" smtClean="0"/>
              <a:t>продолжало </a:t>
            </a:r>
            <a:r>
              <a:rPr lang="ru-RU" dirty="0"/>
              <a:t>свою работу до </a:t>
            </a:r>
            <a:r>
              <a:rPr lang="ru-RU" b="1" dirty="0" smtClean="0"/>
              <a:t>4 Кислева 5690 г.</a:t>
            </a:r>
            <a:r>
              <a:rPr lang="ru-RU" dirty="0" smtClean="0"/>
              <a:t> (6.12.29), </a:t>
            </a:r>
          </a:p>
          <a:p>
            <a:pPr algn="ctr"/>
            <a:r>
              <a:rPr lang="ru-RU" dirty="0" smtClean="0"/>
              <a:t>когда оно </a:t>
            </a:r>
            <a:r>
              <a:rPr lang="ru-RU" dirty="0"/>
              <a:t>было ликвидировано </a:t>
            </a:r>
            <a:endParaRPr lang="ru-RU" dirty="0" smtClean="0"/>
          </a:p>
          <a:p>
            <a:pPr algn="ctr"/>
            <a:r>
              <a:rPr lang="ru-RU" dirty="0" smtClean="0"/>
              <a:t>постановлением </a:t>
            </a:r>
            <a:r>
              <a:rPr lang="ru-RU" dirty="0"/>
              <a:t>административного отдела </a:t>
            </a:r>
            <a:r>
              <a:rPr lang="ru-RU" dirty="0" smtClean="0"/>
              <a:t>Леноблисполкома.</a:t>
            </a:r>
            <a:endParaRPr lang="ru-RU" dirty="0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Lcy;&amp;iecy;&amp;ncy;&amp;ocy;&amp;bcy;&amp;lcy;&amp;icy;&amp;scy;&amp;pcy;&amp;ocy;&amp;lcy;&amp;kcy;&amp;ocy;&amp;m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518" y="456143"/>
            <a:ext cx="5824274" cy="389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551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87908" y="1311900"/>
            <a:ext cx="51362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Джонатан Поллард </a:t>
            </a:r>
            <a:endParaRPr lang="ru-RU" b="1" dirty="0" smtClean="0"/>
          </a:p>
          <a:p>
            <a:pPr algn="ctr"/>
            <a:r>
              <a:rPr lang="ru-RU" dirty="0" smtClean="0"/>
              <a:t>(родился </a:t>
            </a:r>
            <a:r>
              <a:rPr lang="ru-RU" dirty="0"/>
              <a:t>8 Ава 5714 -7.8.54 г.) </a:t>
            </a:r>
            <a:endParaRPr lang="ru-RU" dirty="0" smtClean="0"/>
          </a:p>
          <a:p>
            <a:pPr algn="ctr"/>
            <a:r>
              <a:rPr lang="ru-RU" dirty="0" smtClean="0"/>
              <a:t>—осуждённый </a:t>
            </a:r>
            <a:r>
              <a:rPr lang="ru-RU" dirty="0"/>
              <a:t>в </a:t>
            </a:r>
            <a:r>
              <a:rPr lang="ru-RU" dirty="0" smtClean="0"/>
              <a:t>США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за шпионаж в пользу Израиля в </a:t>
            </a:r>
            <a:r>
              <a:rPr lang="en-US" dirty="0" smtClean="0"/>
              <a:t>5747</a:t>
            </a:r>
            <a:r>
              <a:rPr lang="ru-RU" dirty="0" smtClean="0"/>
              <a:t>(1987) </a:t>
            </a:r>
            <a:r>
              <a:rPr lang="ru-RU" dirty="0"/>
              <a:t>году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приговорённый к пожизненному заключению. 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667449" y="4898507"/>
            <a:ext cx="10332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8 Кислева </a:t>
            </a:r>
            <a:r>
              <a:rPr lang="ru-RU" b="1" dirty="0" smtClean="0"/>
              <a:t>5776 г.</a:t>
            </a:r>
            <a:r>
              <a:rPr lang="ru-RU" dirty="0" smtClean="0"/>
              <a:t> (20.11.2015),  </a:t>
            </a:r>
          </a:p>
          <a:p>
            <a:pPr algn="ctr"/>
            <a:r>
              <a:rPr lang="ru-RU" dirty="0" smtClean="0"/>
              <a:t>после </a:t>
            </a:r>
            <a:r>
              <a:rPr lang="ru-RU" dirty="0"/>
              <a:t>30 лет американской тюрьмы на свободу вышел </a:t>
            </a:r>
            <a:r>
              <a:rPr lang="ru-RU" dirty="0" smtClean="0"/>
              <a:t>Джонатан Поллард, </a:t>
            </a:r>
          </a:p>
          <a:p>
            <a:pPr algn="ctr"/>
            <a:r>
              <a:rPr lang="ru-RU" dirty="0" smtClean="0"/>
              <a:t>бывший </a:t>
            </a:r>
            <a:r>
              <a:rPr lang="ru-RU" dirty="0"/>
              <a:t>сотрудник разведки ВМС США, </a:t>
            </a:r>
            <a:r>
              <a:rPr lang="ru-RU" dirty="0" smtClean="0"/>
              <a:t>начавший </a:t>
            </a:r>
            <a:r>
              <a:rPr lang="ru-RU" dirty="0"/>
              <a:t>работать на </a:t>
            </a:r>
            <a:r>
              <a:rPr lang="ru-RU" dirty="0" smtClean="0"/>
              <a:t>"Моссад" </a:t>
            </a:r>
            <a:r>
              <a:rPr lang="ru-RU" dirty="0"/>
              <a:t>в </a:t>
            </a:r>
            <a:r>
              <a:rPr lang="ru-RU" dirty="0" smtClean="0"/>
              <a:t>5741/1981 </a:t>
            </a:r>
            <a:r>
              <a:rPr lang="ru-RU" dirty="0"/>
              <a:t>году. </a:t>
            </a:r>
            <a:endParaRPr lang="ru-RU" dirty="0" smtClean="0"/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12 Кислева 5746 года </a:t>
            </a:r>
            <a:r>
              <a:rPr lang="ru-RU" dirty="0" smtClean="0"/>
              <a:t>(21.11.85) против </a:t>
            </a:r>
            <a:r>
              <a:rPr lang="ru-RU" dirty="0"/>
              <a:t>него началось расследование</a:t>
            </a:r>
            <a:r>
              <a:rPr lang="ru-RU" dirty="0" smtClean="0"/>
              <a:t>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518" y="692064"/>
            <a:ext cx="4041480" cy="315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4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101" y="299682"/>
            <a:ext cx="8184589" cy="50829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70248" y="5685462"/>
            <a:ext cx="104222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Надеясь избежать ареста, Поллард и его жена прибыли к израильскому посольству, </a:t>
            </a:r>
          </a:p>
          <a:p>
            <a:pPr algn="ctr"/>
            <a:r>
              <a:rPr lang="ru-RU" dirty="0"/>
              <a:t>но двери им не открыли, </a:t>
            </a:r>
          </a:p>
          <a:p>
            <a:pPr algn="ctr"/>
            <a:r>
              <a:rPr lang="ru-RU" dirty="0"/>
              <a:t>и агенты ФБР арестовали его прямо у представительства Израиля. </a:t>
            </a:r>
          </a:p>
        </p:txBody>
      </p:sp>
    </p:spTree>
    <p:extLst>
      <p:ext uri="{BB962C8B-B14F-4D97-AF65-F5344CB8AC3E}">
        <p14:creationId xmlns:p14="http://schemas.microsoft.com/office/powerpoint/2010/main" val="308500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5411" y="4226262"/>
            <a:ext cx="8360229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Э</a:t>
            </a:r>
            <a:r>
              <a:rPr lang="en-US" i="1" dirty="0"/>
              <a:t>h</a:t>
            </a:r>
            <a:r>
              <a:rPr lang="ru-RU" i="1" dirty="0"/>
              <a:t>уд Барак, </a:t>
            </a:r>
            <a:endParaRPr lang="ru-RU" i="1" dirty="0" smtClean="0"/>
          </a:p>
          <a:p>
            <a:pPr algn="ctr"/>
            <a:r>
              <a:rPr lang="ru-RU" dirty="0" smtClean="0"/>
              <a:t>приехав </a:t>
            </a:r>
            <a:r>
              <a:rPr lang="ru-RU" dirty="0"/>
              <a:t>в </a:t>
            </a:r>
            <a:r>
              <a:rPr lang="en-US" dirty="0" smtClean="0"/>
              <a:t>5759</a:t>
            </a:r>
            <a:r>
              <a:rPr lang="ru-RU" dirty="0" smtClean="0"/>
              <a:t> (1999) </a:t>
            </a:r>
            <a:r>
              <a:rPr lang="ru-RU" dirty="0"/>
              <a:t>г. в США </a:t>
            </a:r>
            <a:r>
              <a:rPr lang="ru-RU" dirty="0" smtClean="0"/>
              <a:t>со </a:t>
            </a:r>
            <a:r>
              <a:rPr lang="ru-RU" dirty="0"/>
              <a:t>своим первым государственным визитом </a:t>
            </a:r>
            <a:endParaRPr lang="en-US" dirty="0"/>
          </a:p>
          <a:p>
            <a:pPr algn="ctr"/>
            <a:r>
              <a:rPr lang="ru-RU" dirty="0"/>
              <a:t>в роли премьер-министра Израиля, </a:t>
            </a:r>
          </a:p>
          <a:p>
            <a:pPr algn="ctr"/>
            <a:r>
              <a:rPr lang="ru-RU" dirty="0"/>
              <a:t>заявил на первой же пресс-конференции:</a:t>
            </a:r>
          </a:p>
          <a:p>
            <a:pPr algn="ctr"/>
            <a:r>
              <a:rPr lang="ru-RU" b="1" dirty="0"/>
              <a:t>«Поллард? Это внутреннее дело Америки. </a:t>
            </a:r>
            <a:endParaRPr lang="en-US" b="1" dirty="0"/>
          </a:p>
          <a:p>
            <a:pPr algn="ctr"/>
            <a:r>
              <a:rPr lang="ru-RU" b="1" dirty="0"/>
              <a:t>Мы в него вмешиваться не намерены».</a:t>
            </a:r>
          </a:p>
          <a:p>
            <a:pPr algn="ctr"/>
            <a:r>
              <a:rPr lang="ru-RU" sz="1400" dirty="0"/>
              <a:t>http://politrussia.com/world/shpionskiy-roman-dlinnoyu-800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601" y="807127"/>
            <a:ext cx="2895851" cy="29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34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03933" y="297198"/>
            <a:ext cx="51362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/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7449" y="3545567"/>
            <a:ext cx="1033272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Экс-глава «Моссада» 88-летний Рафи Эйтан заявил в интервью израильскому телевидению, </a:t>
            </a:r>
            <a:endParaRPr lang="ru-RU" dirty="0" smtClean="0"/>
          </a:p>
          <a:p>
            <a:pPr algn="ctr"/>
            <a:r>
              <a:rPr lang="ru-RU" dirty="0" smtClean="0"/>
              <a:t>что </a:t>
            </a:r>
            <a:r>
              <a:rPr lang="ru-RU" dirty="0"/>
              <a:t>Джонатану Полларду был предложен вариант побега, однако тот им не воспользовался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Вместо </a:t>
            </a:r>
            <a:r>
              <a:rPr lang="ru-RU" dirty="0"/>
              <a:t>того чтобы скрыться</a:t>
            </a:r>
            <a:r>
              <a:rPr lang="ru-RU" dirty="0" smtClean="0"/>
              <a:t>, Поллард </a:t>
            </a:r>
            <a:r>
              <a:rPr lang="ru-RU" dirty="0"/>
              <a:t>предпочел запросить политическое убежище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посольстве Израиля и был возле него арестован.</a:t>
            </a:r>
          </a:p>
          <a:p>
            <a:pPr algn="ctr"/>
            <a:r>
              <a:rPr lang="ru-RU" b="1" i="1" dirty="0" smtClean="0"/>
              <a:t>«</a:t>
            </a:r>
            <a:r>
              <a:rPr lang="ru-RU" b="1" i="1" dirty="0"/>
              <a:t>Мне позвонили и сказали, что Поллард ждет у входа в посольство... </a:t>
            </a:r>
            <a:endParaRPr lang="ru-RU" b="1" i="1" dirty="0" smtClean="0"/>
          </a:p>
          <a:p>
            <a:pPr algn="ctr"/>
            <a:r>
              <a:rPr lang="ru-RU" b="1" i="1" dirty="0" smtClean="0"/>
              <a:t>Я </a:t>
            </a:r>
            <a:r>
              <a:rPr lang="ru-RU" b="1" i="1" dirty="0"/>
              <a:t>тут же ответил: </a:t>
            </a:r>
            <a:r>
              <a:rPr lang="ru-RU" b="1" i="1" dirty="0" smtClean="0"/>
              <a:t>«Прогоните </a:t>
            </a:r>
            <a:r>
              <a:rPr lang="ru-RU" b="1" i="1" dirty="0"/>
              <a:t>его". </a:t>
            </a:r>
            <a:endParaRPr lang="ru-RU" b="1" i="1" dirty="0" smtClean="0"/>
          </a:p>
          <a:p>
            <a:pPr algn="ctr"/>
            <a:r>
              <a:rPr lang="en-US" sz="1400" dirty="0" smtClean="0"/>
              <a:t>http</a:t>
            </a:r>
            <a:r>
              <a:rPr lang="en-US" sz="1400" dirty="0"/>
              <a:t>://www.jewish.ru/news/world/2014/12/news994327045.php </a:t>
            </a:r>
            <a:r>
              <a:rPr lang="ru-RU" sz="1400" dirty="0" smtClean="0"/>
              <a:t>02.12.2014</a:t>
            </a:r>
            <a:endParaRPr lang="ru-RU" sz="1400" dirty="0"/>
          </a:p>
        </p:txBody>
      </p:sp>
      <p:pic>
        <p:nvPicPr>
          <p:cNvPr id="3074" name="Picture 2" descr="&amp;Kcy;&amp;acy;&amp;rcy;&amp;tcy;&amp;icy;&amp;ncy;&amp;kcy;&amp;icy; &amp;pcy;&amp;ocy; &amp;zcy;&amp;acy;&amp;pcy;&amp;rcy;&amp;ocy;&amp;scy;&amp;ucy; &amp;Rcy;&amp;acy;&amp;fcy;&amp;icy; &amp;Ecy;&amp;jcy;&amp;tcy;&amp;acy;&amp;n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28" y="1179383"/>
            <a:ext cx="379095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03933" y="1404945"/>
            <a:ext cx="4756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Рафи Эйтан </a:t>
            </a:r>
            <a:endParaRPr lang="ru-RU" dirty="0" smtClean="0"/>
          </a:p>
          <a:p>
            <a:pPr algn="ctr"/>
            <a:r>
              <a:rPr lang="ru-RU" dirty="0" smtClean="0"/>
              <a:t>был </a:t>
            </a:r>
            <a:r>
              <a:rPr lang="ru-RU" dirty="0"/>
              <a:t>куратором Джонатана Полларда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«Моссаде» </a:t>
            </a:r>
          </a:p>
          <a:p>
            <a:pPr algn="ctr"/>
            <a:r>
              <a:rPr lang="ru-RU" dirty="0"/>
              <a:t>и получал от него секретную информацию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1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7449" y="3545567"/>
            <a:ext cx="103327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Я </a:t>
            </a:r>
            <a:r>
              <a:rPr lang="ru-RU" b="1" i="1" dirty="0"/>
              <a:t>не жалею об этом</a:t>
            </a:r>
            <a:r>
              <a:rPr lang="ru-RU" dirty="0"/>
              <a:t>, – приводит слова Рафи </a:t>
            </a:r>
            <a:r>
              <a:rPr lang="ru-RU" dirty="0" smtClean="0"/>
              <a:t>Эйтана Еврейское телеграфное агентство  </a:t>
            </a:r>
            <a:r>
              <a:rPr lang="ru-RU" dirty="0">
                <a:hlinkClick r:id="rId2"/>
              </a:rPr>
              <a:t>JTA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</a:t>
            </a:r>
            <a:r>
              <a:rPr lang="ru-RU" b="1" i="1" dirty="0"/>
              <a:t>– В ту минуту, когда Поллард решил пойти в посольство, </a:t>
            </a:r>
            <a:endParaRPr lang="en-US" b="1" i="1" dirty="0" smtClean="0"/>
          </a:p>
          <a:p>
            <a:pPr algn="ctr"/>
            <a:r>
              <a:rPr lang="ru-RU" b="1" i="1" dirty="0" smtClean="0"/>
              <a:t>он </a:t>
            </a:r>
            <a:r>
              <a:rPr lang="ru-RU" b="1" i="1" dirty="0"/>
              <a:t>сам себя обрек на тюремное заключение</a:t>
            </a:r>
            <a:r>
              <a:rPr lang="ru-RU" b="1" i="1" dirty="0" smtClean="0"/>
              <a:t>»</a:t>
            </a:r>
            <a:r>
              <a:rPr lang="en-US" b="1" i="1" dirty="0" smtClean="0"/>
              <a:t> </a:t>
            </a:r>
          </a:p>
          <a:p>
            <a:pPr algn="ctr"/>
            <a:r>
              <a:rPr lang="en-US" sz="1400" dirty="0" smtClean="0"/>
              <a:t>http</a:t>
            </a:r>
            <a:r>
              <a:rPr lang="en-US" sz="1400" dirty="0"/>
              <a:t>://www.jewish.ru/news/world/2014/12/news994327045.php </a:t>
            </a:r>
            <a:r>
              <a:rPr lang="ru-RU" sz="1400" dirty="0" smtClean="0"/>
              <a:t>02.12.2014</a:t>
            </a:r>
            <a:endParaRPr lang="ru-RU" sz="1400" dirty="0"/>
          </a:p>
        </p:txBody>
      </p:sp>
      <p:pic>
        <p:nvPicPr>
          <p:cNvPr id="2050" name="Picture 2" descr="&amp;Kcy;&amp;acy;&amp;rcy;&amp;tcy;&amp;icy;&amp;ncy;&amp;kcy;&amp;icy; &amp;pcy;&amp;ocy; &amp;zcy;&amp;acy;&amp;pcy;&amp;rcy;&amp;ocy;&amp;scy;&amp;ucy; &amp;IEcy;&amp;vcy;&amp;rcy;&amp;iecy;&amp;jcy;&amp;scy;&amp;kcy;&amp;ocy;&amp;iecy; &amp;tcy;&amp;iecy;&amp;lcy;&amp;iecy;&amp;gcy;&amp;rcy;&amp;acy;&amp;fcy;&amp;ncy;&amp;ocy;&amp;iecy; &amp;acy;&amp;gcy;&amp;iecy;&amp;ncy;&amp;tcy;&amp;scy;&amp;tcy;&amp;vcy;&amp;ocy;  JTA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334" y="1323230"/>
            <a:ext cx="238125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34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0173" y="4492605"/>
            <a:ext cx="920931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Эстер Поллард </a:t>
            </a:r>
            <a:r>
              <a:rPr lang="ru-RU" dirty="0" smtClean="0"/>
              <a:t>(Элейн Zeitz), жена </a:t>
            </a:r>
            <a:r>
              <a:rPr lang="ru-RU" dirty="0"/>
              <a:t>Джонатана</a:t>
            </a:r>
            <a:r>
              <a:rPr lang="ru-RU" dirty="0" smtClean="0"/>
              <a:t> </a:t>
            </a:r>
            <a:r>
              <a:rPr lang="ru-RU" dirty="0"/>
              <a:t>на сайте </a:t>
            </a:r>
            <a:r>
              <a:rPr lang="ru-RU" dirty="0" smtClean="0"/>
              <a:t>газеты </a:t>
            </a:r>
            <a:r>
              <a:rPr lang="ru-RU" dirty="0"/>
              <a:t>«Маарив» пишет: </a:t>
            </a:r>
            <a:endParaRPr lang="ru-RU" dirty="0" smtClean="0"/>
          </a:p>
          <a:p>
            <a:pPr algn="ctr"/>
            <a:r>
              <a:rPr lang="ru-RU" b="1" dirty="0" smtClean="0"/>
              <a:t>«</a:t>
            </a:r>
            <a:r>
              <a:rPr lang="ru-RU" b="1" dirty="0"/>
              <a:t>Ценой свободы израильского агента Эйтан спас свою шкуру, </a:t>
            </a:r>
            <a:endParaRPr lang="ru-RU" b="1" dirty="0" smtClean="0"/>
          </a:p>
          <a:p>
            <a:pPr algn="ctr"/>
            <a:r>
              <a:rPr lang="ru-RU" b="1" dirty="0" smtClean="0"/>
              <a:t>а </a:t>
            </a:r>
            <a:r>
              <a:rPr lang="ru-RU" b="1" dirty="0"/>
              <a:t>уже в </a:t>
            </a:r>
            <a:r>
              <a:rPr lang="ru-RU" b="1" dirty="0" smtClean="0"/>
              <a:t>5758/1998 </a:t>
            </a:r>
            <a:r>
              <a:rPr lang="ru-RU" b="1" dirty="0"/>
              <a:t>году признался, </a:t>
            </a:r>
            <a:endParaRPr lang="ru-RU" b="1" dirty="0" smtClean="0"/>
          </a:p>
          <a:p>
            <a:pPr algn="ctr"/>
            <a:r>
              <a:rPr lang="ru-RU" b="1" dirty="0" smtClean="0"/>
              <a:t>что </a:t>
            </a:r>
            <a:r>
              <a:rPr lang="ru-RU" b="1" dirty="0">
                <a:solidFill>
                  <a:srgbClr val="FF0000"/>
                </a:solidFill>
              </a:rPr>
              <a:t>не может себе простить, что не застрелил Полларда</a:t>
            </a:r>
            <a:r>
              <a:rPr lang="ru-RU" b="1" dirty="0"/>
              <a:t>, </a:t>
            </a:r>
            <a:endParaRPr lang="ru-RU" b="1" dirty="0" smtClean="0"/>
          </a:p>
          <a:p>
            <a:pPr algn="ctr"/>
            <a:r>
              <a:rPr lang="ru-RU" b="1" dirty="0" smtClean="0"/>
              <a:t>когда </a:t>
            </a:r>
            <a:r>
              <a:rPr lang="ru-RU" b="1" dirty="0"/>
              <a:t>тот приехал в израильское посольство (в соответствии с инструкциями), </a:t>
            </a:r>
            <a:endParaRPr lang="ru-RU" b="1" dirty="0" smtClean="0"/>
          </a:p>
          <a:p>
            <a:pPr algn="ctr"/>
            <a:r>
              <a:rPr lang="ru-RU" b="1" dirty="0" smtClean="0"/>
              <a:t>спасаясь </a:t>
            </a:r>
            <a:r>
              <a:rPr lang="ru-RU" b="1" dirty="0"/>
              <a:t>от ареста</a:t>
            </a:r>
            <a:r>
              <a:rPr lang="ru-RU" b="1" dirty="0" smtClean="0"/>
              <a:t>».</a:t>
            </a:r>
          </a:p>
          <a:p>
            <a:r>
              <a:rPr lang="ru-RU" sz="1400" dirty="0" smtClean="0"/>
              <a:t>          </a:t>
            </a:r>
            <a:r>
              <a:rPr lang="en-US" sz="1400" dirty="0" smtClean="0"/>
              <a:t>https</a:t>
            </a:r>
            <a:r>
              <a:rPr lang="en-US" sz="1400" dirty="0"/>
              <a:t>://ru.wikipedia.org/wiki/%D0%AD%D0%B9%D1%82%D0%B0%D0%BD,_%D0%A0%D0%B0%D1%84%D0%B8</a:t>
            </a:r>
            <a:endParaRPr lang="ru-RU" sz="1400" dirty="0"/>
          </a:p>
        </p:txBody>
      </p:sp>
      <p:pic>
        <p:nvPicPr>
          <p:cNvPr id="4098" name="Picture 2" descr="http://www.haaretz.com/st/c/prod/global/timelines/polard/eng/2/img/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371" y="274183"/>
            <a:ext cx="590550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7715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1886" y="4152057"/>
            <a:ext cx="1122472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7 премьер-министров Израиля </a:t>
            </a:r>
          </a:p>
          <a:p>
            <a:pPr algn="ctr"/>
            <a:r>
              <a:rPr lang="ru-RU" dirty="0" smtClean="0"/>
              <a:t>(</a:t>
            </a:r>
            <a:r>
              <a:rPr lang="ru-RU" i="1" dirty="0" smtClean="0"/>
              <a:t>Ицхак Шамир, Ицхак Рабин, </a:t>
            </a:r>
            <a:r>
              <a:rPr lang="ru-RU" i="1" dirty="0"/>
              <a:t>Шимон </a:t>
            </a:r>
            <a:r>
              <a:rPr lang="ru-RU" i="1" dirty="0" smtClean="0"/>
              <a:t>Перес, </a:t>
            </a:r>
            <a:r>
              <a:rPr lang="ru-RU" i="1" dirty="0"/>
              <a:t>Биньямин </a:t>
            </a:r>
            <a:r>
              <a:rPr lang="ru-RU" i="1" dirty="0" smtClean="0"/>
              <a:t>Нетания</a:t>
            </a:r>
            <a:r>
              <a:rPr lang="en-US" i="1" dirty="0" smtClean="0"/>
              <a:t>h</a:t>
            </a:r>
            <a:r>
              <a:rPr lang="ru-RU" i="1" dirty="0" smtClean="0"/>
              <a:t>у</a:t>
            </a:r>
            <a:r>
              <a:rPr lang="ru-RU" i="1" dirty="0"/>
              <a:t>, </a:t>
            </a:r>
            <a:r>
              <a:rPr lang="ru-RU" i="1" dirty="0" smtClean="0"/>
              <a:t>Э</a:t>
            </a:r>
            <a:r>
              <a:rPr lang="en-US" i="1" dirty="0" smtClean="0"/>
              <a:t>h</a:t>
            </a:r>
            <a:r>
              <a:rPr lang="ru-RU" i="1" dirty="0" smtClean="0"/>
              <a:t>уд Барак, </a:t>
            </a:r>
            <a:r>
              <a:rPr lang="ru-RU" i="1" dirty="0"/>
              <a:t>Ариэль </a:t>
            </a:r>
            <a:r>
              <a:rPr lang="ru-RU" i="1" dirty="0" smtClean="0"/>
              <a:t>Шарон, Э</a:t>
            </a:r>
            <a:r>
              <a:rPr lang="en-US" i="1" dirty="0" smtClean="0"/>
              <a:t>h</a:t>
            </a:r>
            <a:r>
              <a:rPr lang="ru-RU" i="1" dirty="0" smtClean="0"/>
              <a:t>уд Ольмерт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не смогли (недостаточно старались</a:t>
            </a:r>
            <a:r>
              <a:rPr lang="en-US" dirty="0" smtClean="0"/>
              <a:t> </a:t>
            </a:r>
            <a:r>
              <a:rPr lang="ru-RU" dirty="0" smtClean="0"/>
              <a:t>или не очень хотели?) </a:t>
            </a:r>
          </a:p>
          <a:p>
            <a:pPr algn="ctr"/>
            <a:r>
              <a:rPr lang="ru-RU" dirty="0" smtClean="0"/>
              <a:t>добиться досрочного освобождения/помилования </a:t>
            </a:r>
            <a:r>
              <a:rPr lang="ru-RU" b="1" dirty="0" smtClean="0"/>
              <a:t>Джонатана Полларда. </a:t>
            </a:r>
          </a:p>
          <a:p>
            <a:pPr algn="ctr"/>
            <a:r>
              <a:rPr lang="ru-RU" b="1" dirty="0" smtClean="0"/>
              <a:t>4 президентам США  </a:t>
            </a:r>
            <a:r>
              <a:rPr lang="ru-RU" dirty="0" smtClean="0"/>
              <a:t>(Рональд Рейган, Джорд Буш (ст.), Билл Клинтон, </a:t>
            </a:r>
            <a:r>
              <a:rPr lang="ru-RU" dirty="0"/>
              <a:t>Джорд Буш </a:t>
            </a:r>
            <a:r>
              <a:rPr lang="ru-RU" dirty="0" smtClean="0"/>
              <a:t>(мл.), Барак Обама)</a:t>
            </a:r>
          </a:p>
          <a:p>
            <a:pPr algn="ctr"/>
            <a:r>
              <a:rPr lang="ru-RU" dirty="0"/>
              <a:t>п</a:t>
            </a:r>
            <a:r>
              <a:rPr lang="ru-RU" dirty="0" smtClean="0"/>
              <a:t>онадобилось «всего» 30 лет, чтобы освободить Джона Полларда,</a:t>
            </a:r>
          </a:p>
          <a:p>
            <a:pPr algn="ctr"/>
            <a:r>
              <a:rPr lang="ru-RU" b="1" dirty="0" smtClean="0"/>
              <a:t> шпионившего в пользу «дружественного» Израиля.</a:t>
            </a:r>
            <a:endParaRPr lang="ru-RU" dirty="0" smtClean="0"/>
          </a:p>
        </p:txBody>
      </p:sp>
      <p:pic>
        <p:nvPicPr>
          <p:cNvPr id="2050" name="Picture 2" descr="https://external-fra3-1.xx.fbcdn.net/safe_image.php?d=AQB53JWBohUeXb0t&amp;w=264&amp;h=264&amp;url=https%3A%2F%2Fupload.wikimedia.org%2Fwikipedia%2Fcommons%2Fthumb%2Fd%2Fd7%2FYitzhak_Shamir_%25281980%2529.jpg%2F720px-Yitzhak_Shamir_%25281980%2529.jpg&amp;colorbox&amp;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02" y="640646"/>
            <a:ext cx="1383976" cy="138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xternal-fra3-1.xx.fbcdn.net/safe_image.php?d=AQAArqpdItUrNoia&amp;w=264&amp;h=264&amp;url=https%3A%2F%2Fupload.wikimedia.org%2Fwikipedia%2Fcommons%2Fthumb%2F1%2F1c%2FYitzhak_Rabin_%25281986%2529_cropped.jpg%2F720px-Yitzhak_Rabin_%25281986%2529_cropped.jpg&amp;colorbox&amp;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024" y="640646"/>
            <a:ext cx="1383976" cy="138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&amp;Fcy;&amp;ocy;&amp;tcy;&amp;ocy; &amp;pcy;&amp;rcy;&amp;ocy;&amp;fcy;&amp;icy;&amp;lcy;&amp;yacy; Simon Peres Pe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292" y="640646"/>
            <a:ext cx="1383975" cy="138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content-fra3-1.xx.fbcdn.net/v/t1.0-1/p160x160/10410109_10152699120822076_8726087917118647565_n.jpg?oh=d6ea450f286a234e289d0fad366cbe7e&amp;oe=58949E1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258" y="640646"/>
            <a:ext cx="1383975" cy="138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&amp;Fcy;&amp;ocy;&amp;tcy;&amp;ocy; &amp;pcy;&amp;rcy;&amp;ocy;&amp;fcy;&amp;icy;&amp;lcy;&amp;yacy; Barak Ehu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559" y="640646"/>
            <a:ext cx="1385040" cy="138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external-fra3-1.xx.fbcdn.net/safe_image.php?d=AQDIVe6r6RqQgHJS&amp;w=264&amp;h=264&amp;url=https%3A%2F%2Fupload.wikimedia.org%2Fwikipedia%2Fcommons%2Fe%2Fe0%2FAriel_Sharon_2001.jpg&amp;colorbox&amp;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891" y="640646"/>
            <a:ext cx="1385695" cy="138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0768" y="640646"/>
            <a:ext cx="1226308" cy="13839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4435" y="2348225"/>
            <a:ext cx="1531753" cy="13031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6736" y="2321551"/>
            <a:ext cx="1322030" cy="13298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2796" y="2321551"/>
            <a:ext cx="1440305" cy="1356478"/>
          </a:xfrm>
          <a:prstGeom prst="rect">
            <a:avLst/>
          </a:prstGeom>
        </p:spPr>
      </p:pic>
      <p:pic>
        <p:nvPicPr>
          <p:cNvPr id="2072" name="Picture 24" descr="&amp;Kcy;&amp;acy;&amp;rcy;&amp;tcy;&amp;icy;&amp;ncy;&amp;kcy;&amp;icy; &amp;pcy;&amp;ocy; &amp;zcy;&amp;acy;&amp;pcy;&amp;rcy;&amp;ocy;&amp;scy;&amp;ucy; &amp;Bcy;&amp;acy;&amp;rcy;&amp;acy;&amp;kcy; &amp;Ocy;&amp;bcy;&amp;acy;&amp;mcy;&amp;acy;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649" y="2321551"/>
            <a:ext cx="1352350" cy="135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44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7147" y="4163515"/>
            <a:ext cx="109037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Французский король Карл </a:t>
            </a:r>
            <a:r>
              <a:rPr lang="en-US" dirty="0" smtClean="0"/>
              <a:t>VI</a:t>
            </a:r>
            <a:r>
              <a:rPr lang="ru-RU" dirty="0" smtClean="0"/>
              <a:t> (1368-1422 гг) страдал </a:t>
            </a:r>
            <a:r>
              <a:rPr lang="ru-RU" dirty="0"/>
              <a:t>наследственной шизофренией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за </a:t>
            </a:r>
            <a:r>
              <a:rPr lang="ru-RU" dirty="0"/>
              <a:t>что и был прозван Безумным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Болезнью </a:t>
            </a:r>
            <a:r>
              <a:rPr lang="ru-RU" dirty="0"/>
              <a:t>короля была встревожена вся страна, </a:t>
            </a:r>
            <a:endParaRPr lang="ru-RU" dirty="0" smtClean="0"/>
          </a:p>
          <a:p>
            <a:pPr algn="ctr"/>
            <a:r>
              <a:rPr lang="ru-RU" dirty="0" smtClean="0"/>
              <a:t>ради </a:t>
            </a:r>
            <a:r>
              <a:rPr lang="ru-RU" dirty="0"/>
              <a:t>его выздоровления служились мессы, устраивались паломничества, </a:t>
            </a:r>
            <a:endParaRPr lang="ru-RU" dirty="0" smtClean="0"/>
          </a:p>
          <a:p>
            <a:pPr algn="ctr"/>
            <a:r>
              <a:rPr lang="ru-RU" dirty="0" smtClean="0"/>
              <a:t>во </a:t>
            </a:r>
            <a:r>
              <a:rPr lang="ru-RU" dirty="0"/>
              <a:t>имя спасения души короля из Парижа были изгнаны все живущие там евреи</a:t>
            </a:r>
            <a:r>
              <a:rPr lang="ru-RU" dirty="0" smtClean="0"/>
              <a:t>. </a:t>
            </a:r>
          </a:p>
        </p:txBody>
      </p:sp>
      <p:pic>
        <p:nvPicPr>
          <p:cNvPr id="3074" name="Picture 2" descr="&amp;Kcy;&amp;acy;&amp;rcy;&amp;tcy;&amp;icy;&amp;ncy;&amp;kcy;&amp;icy; &amp;pcy;&amp;ocy; &amp;zcy;&amp;acy;&amp;pcy;&amp;rcy;&amp;ocy;&amp;scy;&amp;ucy; &amp;Fcy;&amp;rcy;&amp;acy;&amp;ncy;&amp;tscy;&amp;ucy;&amp;zcy;&amp;scy;&amp;kcy;&amp;icy;&amp;jcy; &amp;kcy;&amp;ocy;&amp;rcy;&amp;ocy;&amp;lcy;&amp;softcy; &amp;Kcy;&amp;acy;&amp;rcy;&amp;lcy; 6 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849" y="628747"/>
            <a:ext cx="2381250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5511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&amp;Kcy;&amp;acy;&amp;rcy;&amp;tcy;&amp;icy;&amp;ncy;&amp;kcy;&amp;icy; &amp;pcy;&amp;ocy; &amp;zcy;&amp;acy;&amp;pcy;&amp;rcy;&amp;ocy;&amp;scy;&amp;ucy; &amp;iecy;&amp;vcy;&amp;rcy;&amp;iecy;&amp;jcy;&amp;scy;&amp;kcy;&amp;acy;&amp;yacy; &amp;ucy;&amp;lcy;&amp;icy;&amp;tscy;&amp;acy; &amp;vcy; &amp;Pcy;&amp;acy;&amp;rcy;&amp;icy;&amp;zh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02" y="814047"/>
            <a:ext cx="53340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14735" y="522388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При первых франкских королях улица, </a:t>
            </a:r>
            <a:endParaRPr lang="en-US" dirty="0" smtClean="0"/>
          </a:p>
          <a:p>
            <a:pPr algn="ctr"/>
            <a:r>
              <a:rPr lang="ru-RU" dirty="0" smtClean="0"/>
              <a:t>которая </a:t>
            </a:r>
            <a:r>
              <a:rPr lang="ru-RU" dirty="0"/>
              <a:t>вела к королевскому замку, называлась Еврейской.</a:t>
            </a:r>
          </a:p>
        </p:txBody>
      </p:sp>
    </p:spTree>
    <p:extLst>
      <p:ext uri="{BB962C8B-B14F-4D97-AF65-F5344CB8AC3E}">
        <p14:creationId xmlns:p14="http://schemas.microsoft.com/office/powerpoint/2010/main" val="39506611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3284" y="4447054"/>
            <a:ext cx="109037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9 </a:t>
            </a:r>
            <a:r>
              <a:rPr lang="ru-RU" b="1" dirty="0"/>
              <a:t>Кислева </a:t>
            </a:r>
            <a:r>
              <a:rPr lang="ru-RU" b="1" dirty="0" smtClean="0"/>
              <a:t>5155 г. </a:t>
            </a:r>
            <a:r>
              <a:rPr lang="ru-RU" dirty="0" smtClean="0"/>
              <a:t>(3.11.1394).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Последний срок пребывания евреев во Франции перед </a:t>
            </a:r>
            <a:r>
              <a:rPr lang="ru-RU" dirty="0" smtClean="0"/>
              <a:t>изгнанием.</a:t>
            </a:r>
          </a:p>
          <a:p>
            <a:pPr algn="ctr"/>
            <a:r>
              <a:rPr lang="ru-RU" dirty="0"/>
              <a:t>Первые евреи начали селиться в Париже в 5 в., </a:t>
            </a:r>
            <a:endParaRPr lang="en-US" dirty="0" smtClean="0"/>
          </a:p>
          <a:p>
            <a:pPr algn="ctr"/>
            <a:r>
              <a:rPr lang="ru-RU" dirty="0" smtClean="0"/>
              <a:t>еще </a:t>
            </a:r>
            <a:r>
              <a:rPr lang="ru-RU" dirty="0"/>
              <a:t>до завоевания города франками </a:t>
            </a:r>
            <a:r>
              <a:rPr lang="ru-RU" dirty="0" smtClean="0"/>
              <a:t>(4229/468 </a:t>
            </a:r>
            <a:r>
              <a:rPr lang="ru-RU" dirty="0"/>
              <a:t>г.). </a:t>
            </a: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727576" y="1864657"/>
            <a:ext cx="4978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/>
              <a:t>Изгнание евреев в </a:t>
            </a:r>
            <a:r>
              <a:rPr lang="ru-RU" sz="1600" i="1" dirty="0" smtClean="0"/>
              <a:t>4943/1182 </a:t>
            </a:r>
            <a:r>
              <a:rPr lang="ru-RU" sz="1600" i="1" dirty="0"/>
              <a:t>году. </a:t>
            </a:r>
            <a:endParaRPr lang="en-US" sz="1600" i="1" dirty="0" smtClean="0"/>
          </a:p>
          <a:p>
            <a:pPr algn="ctr"/>
            <a:r>
              <a:rPr lang="ru-RU" sz="1600" i="1" dirty="0" smtClean="0"/>
              <a:t>Миниатюра </a:t>
            </a:r>
          </a:p>
          <a:p>
            <a:pPr algn="ctr"/>
            <a:r>
              <a:rPr lang="ru-RU" sz="1600" i="1" dirty="0" smtClean="0"/>
              <a:t>из </a:t>
            </a:r>
            <a:r>
              <a:rPr lang="ru-RU" sz="1600" i="1" dirty="0"/>
              <a:t>«Больших французских хроник»</a:t>
            </a:r>
          </a:p>
        </p:txBody>
      </p:sp>
      <p:pic>
        <p:nvPicPr>
          <p:cNvPr id="4100" name="Picture 4" descr="&amp;Kcy;&amp;acy;&amp;rcy;&amp;tcy;&amp;icy;&amp;ncy;&amp;kcy;&amp;icy; &amp;pcy;&amp;ocy; &amp;zcy;&amp;acy;&amp;pcy;&amp;rcy;&amp;ocy;&amp;scy;&amp;ucy; &amp;iecy;&amp;vcy;&amp;rcy;&amp;iecy;&amp;icy; &amp;ncy;&amp;acy;&amp;chcy;&amp;acy;&amp;lcy;&amp;icy; &amp;scy;&amp;iecy;&amp;lcy;&amp;icy;&amp;tcy;&amp;softcy;&amp;scy;&amp;yacy; &amp;vcy; &amp;Pcy;&amp;acy;&amp;rcy;&amp;icy;&amp;zh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188" y="663109"/>
            <a:ext cx="4184066" cy="318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1635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76595" y="1428672"/>
            <a:ext cx="4575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Впрочем, будем справедливы к французам.</a:t>
            </a:r>
            <a:endParaRPr lang="ru-RU" dirty="0"/>
          </a:p>
        </p:txBody>
      </p:sp>
      <p:pic>
        <p:nvPicPr>
          <p:cNvPr id="5122" name="Picture 2" descr="http://images51.fotki.com/v282/photos/9/189149/13071207/2014_06_06_Paris6511-v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43" y="886732"/>
            <a:ext cx="3595331" cy="517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79437" y="2340153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Теперь у</a:t>
            </a:r>
            <a:r>
              <a:rPr lang="ru-RU" dirty="0"/>
              <a:t> дверей каждой школы в </a:t>
            </a:r>
            <a:r>
              <a:rPr lang="ru-RU" dirty="0" smtClean="0"/>
              <a:t>Париже</a:t>
            </a:r>
            <a:endParaRPr lang="en-US" dirty="0" smtClean="0"/>
          </a:p>
          <a:p>
            <a:pPr algn="ctr"/>
            <a:r>
              <a:rPr lang="ru-RU" dirty="0" smtClean="0"/>
              <a:t> </a:t>
            </a:r>
            <a:r>
              <a:rPr lang="ru-RU" dirty="0"/>
              <a:t>(и </a:t>
            </a:r>
            <a:r>
              <a:rPr lang="ru-RU" dirty="0" smtClean="0"/>
              <a:t>почти по</a:t>
            </a:r>
            <a:r>
              <a:rPr lang="ru-RU" dirty="0"/>
              <a:t> всей </a:t>
            </a:r>
            <a:r>
              <a:rPr lang="ru-RU" dirty="0" smtClean="0"/>
              <a:t>Франции)</a:t>
            </a:r>
            <a:endParaRPr lang="en-US" dirty="0" smtClean="0"/>
          </a:p>
          <a:p>
            <a:pPr algn="ctr"/>
            <a:r>
              <a:rPr lang="ru-RU" dirty="0" smtClean="0"/>
              <a:t> </a:t>
            </a:r>
            <a:r>
              <a:rPr lang="ru-RU" dirty="0"/>
              <a:t>висит примерно такая мемориальная доска: </a:t>
            </a:r>
            <a:endParaRPr lang="en-US" dirty="0" smtClean="0"/>
          </a:p>
          <a:p>
            <a:pPr algn="ctr"/>
            <a:r>
              <a:rPr lang="ru-RU" i="1" dirty="0" smtClean="0"/>
              <a:t>«</a:t>
            </a:r>
            <a:r>
              <a:rPr lang="ru-RU" i="1" dirty="0"/>
              <a:t>В память об учениках этой </a:t>
            </a:r>
            <a:r>
              <a:rPr lang="ru-RU" i="1" dirty="0" smtClean="0"/>
              <a:t>школы,</a:t>
            </a:r>
            <a:endParaRPr lang="en-US" i="1" dirty="0" smtClean="0"/>
          </a:p>
          <a:p>
            <a:pPr algn="ctr"/>
            <a:r>
              <a:rPr lang="ru-RU" i="1" dirty="0" smtClean="0"/>
              <a:t> </a:t>
            </a:r>
            <a:r>
              <a:rPr lang="ru-RU" i="1" dirty="0"/>
              <a:t>депортированных </a:t>
            </a:r>
            <a:r>
              <a:rPr lang="ru-RU" i="1" dirty="0" smtClean="0"/>
              <a:t>с 5702по</a:t>
            </a:r>
            <a:r>
              <a:rPr lang="ru-RU" i="1" dirty="0"/>
              <a:t> </a:t>
            </a:r>
            <a:r>
              <a:rPr lang="ru-RU" i="1" dirty="0" smtClean="0"/>
              <a:t>5704  (1942-1944) </a:t>
            </a:r>
          </a:p>
          <a:p>
            <a:pPr algn="ctr"/>
            <a:r>
              <a:rPr lang="ru-RU" i="1" dirty="0" smtClean="0"/>
              <a:t>только потому,</a:t>
            </a:r>
          </a:p>
          <a:p>
            <a:pPr algn="ctr"/>
            <a:r>
              <a:rPr lang="ru-RU" i="1" dirty="0" smtClean="0"/>
              <a:t>что </a:t>
            </a:r>
            <a:r>
              <a:rPr lang="ru-RU" i="1" dirty="0"/>
              <a:t>были рождены евреями, </a:t>
            </a:r>
            <a:endParaRPr lang="en-US" i="1" dirty="0" smtClean="0"/>
          </a:p>
          <a:p>
            <a:pPr algn="ctr"/>
            <a:r>
              <a:rPr lang="ru-RU" i="1" dirty="0" smtClean="0"/>
              <a:t>при </a:t>
            </a:r>
            <a:r>
              <a:rPr lang="ru-RU" i="1" dirty="0"/>
              <a:t>активном участии Правительства Виши. </a:t>
            </a:r>
            <a:endParaRPr lang="ru-RU" i="1" dirty="0" smtClean="0"/>
          </a:p>
          <a:p>
            <a:pPr algn="ctr"/>
            <a:r>
              <a:rPr lang="ru-RU" i="1" dirty="0" smtClean="0"/>
              <a:t>Невинные </a:t>
            </a:r>
            <a:r>
              <a:rPr lang="ru-RU" i="1" dirty="0"/>
              <a:t>жертвы нацистского варварства </a:t>
            </a:r>
          </a:p>
          <a:p>
            <a:pPr algn="ctr"/>
            <a:r>
              <a:rPr lang="ru-RU" i="1" dirty="0" smtClean="0"/>
              <a:t> погибли </a:t>
            </a:r>
            <a:r>
              <a:rPr lang="ru-RU" i="1" dirty="0"/>
              <a:t>в лагерях смерти</a:t>
            </a:r>
            <a:r>
              <a:rPr lang="ru-RU" i="1" dirty="0" smtClean="0"/>
              <a:t>»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1435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s59.fotki.com/v222/photos/9/189149/12748554/EnfantsJuifs-v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926" y="906786"/>
            <a:ext cx="3810000" cy="539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44654" y="2391212"/>
            <a:ext cx="49358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Все 11.400 депортированных еврейских детей </a:t>
            </a:r>
            <a:r>
              <a:rPr lang="ru-RU" dirty="0"/>
              <a:t>найдены заинтересованными организациями (обычно еврейскими), </a:t>
            </a:r>
            <a:endParaRPr lang="ru-RU" dirty="0" smtClean="0"/>
          </a:p>
          <a:p>
            <a:pPr algn="ctr"/>
            <a:r>
              <a:rPr lang="ru-RU" b="1" dirty="0" smtClean="0"/>
              <a:t>все </a:t>
            </a:r>
            <a:r>
              <a:rPr lang="ru-RU" b="1" dirty="0"/>
              <a:t>названы поимённо</a:t>
            </a:r>
            <a:r>
              <a:rPr lang="ru-RU" dirty="0"/>
              <a:t>. </a:t>
            </a:r>
            <a:endParaRPr lang="ru-RU" dirty="0" smtClean="0"/>
          </a:p>
          <a:p>
            <a:pPr algn="ctr"/>
            <a:r>
              <a:rPr lang="ru-RU" dirty="0" smtClean="0"/>
              <a:t>Собрано </a:t>
            </a:r>
            <a:r>
              <a:rPr lang="ru-RU" dirty="0"/>
              <a:t>около 4.000 </a:t>
            </a:r>
            <a:r>
              <a:rPr lang="ru-RU" dirty="0" smtClean="0"/>
              <a:t>фотографий</a:t>
            </a:r>
            <a:endParaRPr lang="en-US" dirty="0" smtClean="0"/>
          </a:p>
          <a:p>
            <a:pPr algn="ctr"/>
            <a:r>
              <a:rPr lang="ru-RU" dirty="0" smtClean="0"/>
              <a:t> </a:t>
            </a:r>
            <a:r>
              <a:rPr lang="ru-RU" dirty="0"/>
              <a:t>погибших детей. </a:t>
            </a:r>
            <a:endParaRPr lang="en-US" dirty="0" smtClean="0"/>
          </a:p>
          <a:p>
            <a:pPr algn="ctr"/>
            <a:r>
              <a:rPr lang="en-US" dirty="0" smtClean="0"/>
              <a:t>(</a:t>
            </a:r>
            <a:r>
              <a:rPr lang="ru-RU" dirty="0" smtClean="0"/>
              <a:t>В</a:t>
            </a:r>
            <a:r>
              <a:rPr lang="ru-RU" dirty="0"/>
              <a:t> </a:t>
            </a:r>
            <a:r>
              <a:rPr lang="en-US" dirty="0" smtClean="0"/>
              <a:t>5700-5701</a:t>
            </a:r>
            <a:r>
              <a:rPr lang="ru-RU" dirty="0" smtClean="0"/>
              <a:t>/1940 </a:t>
            </a:r>
            <a:r>
              <a:rPr lang="ru-RU" dirty="0"/>
              <a:t>году во Франции проживало примерно 70.000 детей-евреев</a:t>
            </a:r>
            <a:r>
              <a:rPr lang="ru-RU" dirty="0" smtClean="0"/>
              <a:t>.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0594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70179" y="800368"/>
            <a:ext cx="83024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Подождите бросать камни во французов!</a:t>
            </a:r>
            <a:endParaRPr lang="ru-RU" dirty="0"/>
          </a:p>
          <a:p>
            <a:pPr algn="ctr"/>
            <a:r>
              <a:rPr lang="ru-RU" dirty="0" smtClean="0"/>
              <a:t>84</a:t>
            </a:r>
            <a:r>
              <a:rPr lang="ru-RU" dirty="0"/>
              <a:t>% еврейских детей были </a:t>
            </a:r>
            <a:r>
              <a:rPr lang="ru-RU" dirty="0" smtClean="0"/>
              <a:t>спасены</a:t>
            </a:r>
            <a:endParaRPr lang="en-US" dirty="0" smtClean="0"/>
          </a:p>
          <a:p>
            <a:pPr algn="ctr"/>
            <a:r>
              <a:rPr lang="ru-RU" dirty="0" smtClean="0"/>
              <a:t> </a:t>
            </a:r>
            <a:r>
              <a:rPr lang="ru-RU" i="1" dirty="0"/>
              <a:t>«благодаря симпатиям французов </a:t>
            </a:r>
            <a:r>
              <a:rPr lang="ru-RU" i="1" dirty="0" smtClean="0"/>
              <a:t>- не</a:t>
            </a:r>
            <a:r>
              <a:rPr lang="ru-RU" i="1" dirty="0"/>
              <a:t> евреев, приложивших большие </a:t>
            </a:r>
            <a:r>
              <a:rPr lang="ru-RU" i="1" dirty="0" smtClean="0"/>
              <a:t>усилия</a:t>
            </a:r>
            <a:r>
              <a:rPr lang="ru-RU" dirty="0" smtClean="0"/>
              <a:t>… </a:t>
            </a:r>
          </a:p>
          <a:p>
            <a:pPr algn="ctr"/>
            <a:r>
              <a:rPr lang="ru-RU" i="1" dirty="0" smtClean="0"/>
              <a:t>Это </a:t>
            </a:r>
            <a:r>
              <a:rPr lang="ru-RU" i="1" dirty="0"/>
              <a:t>самый большой процент спасённых детей среди европейских стран, </a:t>
            </a:r>
            <a:endParaRPr lang="ru-RU" i="1" dirty="0" smtClean="0"/>
          </a:p>
          <a:p>
            <a:pPr algn="ctr"/>
            <a:r>
              <a:rPr lang="ru-RU" i="1" dirty="0" smtClean="0"/>
              <a:t>где </a:t>
            </a:r>
            <a:r>
              <a:rPr lang="ru-RU" i="1" dirty="0"/>
              <a:t>проживали значительные еврейские общины».</a:t>
            </a:r>
            <a:endParaRPr lang="ru-RU" dirty="0"/>
          </a:p>
        </p:txBody>
      </p:sp>
      <p:pic>
        <p:nvPicPr>
          <p:cNvPr id="7170" name="Picture 2" descr="&amp;Kcy;&amp;acy;&amp;rcy;&amp;tcy;&amp;icy;&amp;ncy;&amp;kcy;&amp;icy; &amp;pcy;&amp;ocy; &amp;zcy;&amp;acy;&amp;pcy;&amp;rcy;&amp;ocy;&amp;scy;&amp;ucy; serge et beate klarsfe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55" y="2694512"/>
            <a:ext cx="4634463" cy="243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38733" y="5334187"/>
            <a:ext cx="83229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Президент </a:t>
            </a:r>
            <a:r>
              <a:rPr lang="ru-RU" sz="1600" dirty="0"/>
              <a:t>Ассоциации Сыновей и Дочерей </a:t>
            </a:r>
            <a:r>
              <a:rPr lang="ru-RU" sz="1600" dirty="0" smtClean="0"/>
              <a:t>Депортированных </a:t>
            </a:r>
            <a:r>
              <a:rPr lang="ru-RU" sz="1600" dirty="0"/>
              <a:t>Евреев Франции, </a:t>
            </a:r>
            <a:endParaRPr lang="ru-RU" sz="1600" dirty="0" smtClean="0"/>
          </a:p>
          <a:p>
            <a:pPr algn="ctr"/>
            <a:r>
              <a:rPr lang="ru-RU" sz="1600" b="1" dirty="0" smtClean="0"/>
              <a:t>Серж </a:t>
            </a:r>
            <a:r>
              <a:rPr lang="ru-RU" sz="1600" b="1" dirty="0"/>
              <a:t>Класфельд </a:t>
            </a:r>
            <a:r>
              <a:rPr lang="ru-RU" sz="1600" dirty="0"/>
              <a:t>(Serge Klarsfeld, Président de l’association Les Fils et Filles des Déportés Juifs de France (FFDJF</a:t>
            </a:r>
            <a:r>
              <a:rPr lang="ru-RU" sz="1600" dirty="0" smtClean="0"/>
              <a:t>)</a:t>
            </a:r>
            <a:r>
              <a:rPr lang="en-US" sz="1600" dirty="0" smtClean="0"/>
              <a:t> </a:t>
            </a:r>
            <a:r>
              <a:rPr lang="ru-RU" sz="1600" b="1" dirty="0" smtClean="0"/>
              <a:t>с  супругой Бенатой Кюнцель </a:t>
            </a:r>
            <a:r>
              <a:rPr lang="ru-RU" sz="1600" dirty="0" smtClean="0"/>
              <a:t>(</a:t>
            </a:r>
            <a:r>
              <a:rPr lang="en-US" sz="1600" i="1" dirty="0" smtClean="0"/>
              <a:t>Beate</a:t>
            </a:r>
            <a:r>
              <a:rPr lang="en-US" sz="1600" dirty="0" smtClean="0"/>
              <a:t> </a:t>
            </a:r>
            <a:r>
              <a:rPr lang="en-US" sz="1600" dirty="0"/>
              <a:t>Auguste </a:t>
            </a:r>
            <a:r>
              <a:rPr lang="en-US" sz="1600" dirty="0" smtClean="0"/>
              <a:t>Künzel</a:t>
            </a:r>
            <a:r>
              <a:rPr lang="ru-RU" sz="1600" dirty="0" smtClean="0"/>
              <a:t>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026032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1300" y="351329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9 Кислева 5534 г. </a:t>
            </a:r>
            <a:r>
              <a:rPr lang="ru-RU" dirty="0" smtClean="0">
                <a:solidFill>
                  <a:prstClr val="black"/>
                </a:solidFill>
              </a:rPr>
              <a:t>(24.11.1773).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Родился Рабби Дов-Бер («Мителер Ребе» — Средний Ребе), раввин, второй руководитель любавичского движения. </a:t>
            </a:r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9 </a:t>
            </a:r>
            <a:r>
              <a:rPr lang="ru-RU" b="1" dirty="0">
                <a:solidFill>
                  <a:prstClr val="black"/>
                </a:solidFill>
              </a:rPr>
              <a:t>же Кислева</a:t>
            </a:r>
            <a:r>
              <a:rPr lang="ru-RU" b="1" dirty="0"/>
              <a:t> 5588 </a:t>
            </a:r>
            <a:r>
              <a:rPr lang="ru-RU" b="1" dirty="0" smtClean="0"/>
              <a:t>г. </a:t>
            </a:r>
            <a:r>
              <a:rPr lang="ru-RU" dirty="0" smtClean="0"/>
              <a:t>(28.11.1827)</a:t>
            </a:r>
            <a:r>
              <a:rPr lang="ru-RU" b="1" dirty="0" smtClean="0"/>
              <a:t> </a:t>
            </a:r>
            <a:r>
              <a:rPr lang="ru-RU" b="1" dirty="0"/>
              <a:t>Рабби умер</a:t>
            </a:r>
            <a:r>
              <a:rPr lang="ru-RU" dirty="0"/>
              <a:t> в Нежине (Черниговская обл., Украина).</a:t>
            </a:r>
          </a:p>
        </p:txBody>
      </p:sp>
      <p:pic>
        <p:nvPicPr>
          <p:cNvPr id="3074" name="Picture 2" descr="&amp;Mcy;&amp;icy;&amp;tcy;&amp;iecy;&amp;lcy;&amp;iecy;&amp;rcy; &amp;Rcy;&amp;iecy;&amp;b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055" y="641032"/>
            <a:ext cx="295275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250374" y="1255514"/>
            <a:ext cx="28114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Место захоронения </a:t>
            </a:r>
            <a:endParaRPr lang="ru-RU" dirty="0" smtClean="0"/>
          </a:p>
          <a:p>
            <a:r>
              <a:rPr lang="ru-RU" dirty="0" smtClean="0"/>
              <a:t>Мителер </a:t>
            </a:r>
            <a:r>
              <a:rPr lang="ru-RU" dirty="0"/>
              <a:t>Ребе в г. </a:t>
            </a:r>
            <a:r>
              <a:rPr lang="ru-RU" dirty="0" smtClean="0"/>
              <a:t>Нежине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078618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9009" y="5174703"/>
            <a:ext cx="87471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9 Кислева 5683 </a:t>
            </a:r>
            <a:r>
              <a:rPr lang="ru-RU" b="1" dirty="0" smtClean="0"/>
              <a:t>г. </a:t>
            </a:r>
            <a:r>
              <a:rPr lang="ru-RU" dirty="0" smtClean="0"/>
              <a:t>(29.11.22).</a:t>
            </a:r>
          </a:p>
          <a:p>
            <a:pPr algn="ctr"/>
            <a:r>
              <a:rPr lang="ru-RU" b="1" dirty="0" smtClean="0"/>
              <a:t> </a:t>
            </a:r>
            <a:r>
              <a:rPr lang="ru-RU" dirty="0" smtClean="0"/>
              <a:t>Британские власти утвердили иврит </a:t>
            </a:r>
          </a:p>
          <a:p>
            <a:pPr algn="ctr"/>
            <a:r>
              <a:rPr lang="ru-RU" dirty="0" smtClean="0"/>
              <a:t>официальным языком еврейского Ишува Палестины.</a:t>
            </a:r>
          </a:p>
        </p:txBody>
      </p:sp>
      <p:pic>
        <p:nvPicPr>
          <p:cNvPr id="7170" name="Picture 2" descr="&amp;Kcy;&amp;acy;&amp;rcy;&amp;tcy;&amp;icy;&amp;ncy;&amp;kcy;&amp;icy; &amp;pcy;&amp;ocy; &amp;zcy;&amp;acy;&amp;pcy;&amp;rcy;&amp;ocy;&amp;scy;&amp;ucy; &amp;yacy;&amp;zcy;&amp;ycy;&amp;kcy;&amp;ocy;&amp;mcy; &amp;iecy;&amp;vcy;&amp;rcy;&amp;iecy;&amp;jcy;&amp;scy;&amp;kcy;&amp;ocy;&amp;gcy;&amp;ocy; &amp;Icy;&amp;shcy;&amp;ucy;&amp;vcy;&amp;acy; &amp;Pcy;&amp;acy;&amp;lcy;&amp;iecy;&amp;scy;&amp;tcy;&amp;icy;&amp;n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390" y="333614"/>
            <a:ext cx="644842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6413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0383" y="4368460"/>
            <a:ext cx="92896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9 Кислева 5738 </a:t>
            </a:r>
            <a:r>
              <a:rPr lang="ru-RU" b="1" dirty="0" smtClean="0"/>
              <a:t>г. </a:t>
            </a:r>
            <a:r>
              <a:rPr lang="ru-RU" dirty="0" smtClean="0"/>
              <a:t>(19.11.77). Визит президента Египта Анвара Садата в Израиль.</a:t>
            </a:r>
          </a:p>
          <a:p>
            <a:pPr algn="ctr"/>
            <a:r>
              <a:rPr lang="ru-RU" dirty="0" smtClean="0"/>
              <a:t>Благодаря президенту </a:t>
            </a:r>
            <a:r>
              <a:rPr lang="ru-RU" dirty="0"/>
              <a:t>Анвару Садату </a:t>
            </a:r>
            <a:r>
              <a:rPr lang="ru-RU" dirty="0" smtClean="0"/>
              <a:t>Египет </a:t>
            </a:r>
            <a:r>
              <a:rPr lang="ru-RU" dirty="0"/>
              <a:t>стал первой </a:t>
            </a:r>
            <a:r>
              <a:rPr lang="ru-RU" dirty="0" smtClean="0"/>
              <a:t>арабской страной,</a:t>
            </a:r>
          </a:p>
          <a:p>
            <a:pPr algn="ctr"/>
            <a:r>
              <a:rPr lang="ru-RU" dirty="0" smtClean="0"/>
              <a:t>которая заключила мир </a:t>
            </a:r>
            <a:r>
              <a:rPr lang="ru-RU" dirty="0"/>
              <a:t>с Израилем </a:t>
            </a:r>
            <a:r>
              <a:rPr lang="ru-RU" dirty="0" smtClean="0"/>
              <a:t>(в </a:t>
            </a:r>
            <a:r>
              <a:rPr lang="ru-RU" dirty="0"/>
              <a:t>1979 </a:t>
            </a:r>
            <a:r>
              <a:rPr lang="ru-RU" dirty="0" smtClean="0"/>
              <a:t>году). </a:t>
            </a:r>
          </a:p>
          <a:p>
            <a:pPr algn="ctr"/>
            <a:r>
              <a:rPr lang="ru-RU" dirty="0" smtClean="0"/>
              <a:t>В </a:t>
            </a:r>
            <a:r>
              <a:rPr lang="ru-RU" dirty="0"/>
              <a:t>результате Садат получил Нобелевскую премию </a:t>
            </a:r>
            <a:r>
              <a:rPr lang="ru-RU" dirty="0" smtClean="0"/>
              <a:t>мира</a:t>
            </a:r>
          </a:p>
          <a:p>
            <a:pPr algn="ctr"/>
            <a:r>
              <a:rPr lang="ru-RU" i="1" dirty="0" smtClean="0"/>
              <a:t> (1978</a:t>
            </a:r>
            <a:r>
              <a:rPr lang="ru-RU" i="1" dirty="0"/>
              <a:t> г</a:t>
            </a:r>
            <a:r>
              <a:rPr lang="ru-RU" i="1" dirty="0" smtClean="0"/>
              <a:t>., совместно </a:t>
            </a:r>
            <a:r>
              <a:rPr lang="ru-RU" i="1" dirty="0"/>
              <a:t>с Менахемом </a:t>
            </a:r>
            <a:r>
              <a:rPr lang="ru-RU" i="1" dirty="0" smtClean="0"/>
              <a:t>Бегином),</a:t>
            </a:r>
          </a:p>
          <a:p>
            <a:pPr algn="ctr"/>
            <a:r>
              <a:rPr lang="ru-RU" dirty="0" smtClean="0"/>
              <a:t>Египет </a:t>
            </a:r>
            <a:r>
              <a:rPr lang="ru-RU" dirty="0"/>
              <a:t>был выброшен из Лиги арабских </a:t>
            </a:r>
            <a:r>
              <a:rPr lang="ru-RU" dirty="0" smtClean="0"/>
              <a:t>государств (1979 г), </a:t>
            </a:r>
          </a:p>
          <a:p>
            <a:pPr algn="ctr"/>
            <a:r>
              <a:rPr lang="ru-RU" dirty="0" smtClean="0"/>
              <a:t>а </a:t>
            </a:r>
            <a:r>
              <a:rPr lang="ru-RU" dirty="0"/>
              <a:t>Садат был </a:t>
            </a:r>
            <a:r>
              <a:rPr lang="ru-RU" dirty="0" smtClean="0"/>
              <a:t>убит египетскими экстремистами.</a:t>
            </a:r>
            <a:endParaRPr lang="ru-RU" dirty="0"/>
          </a:p>
        </p:txBody>
      </p:sp>
      <p:pic>
        <p:nvPicPr>
          <p:cNvPr id="8194" name="Picture 2" descr="http://www.bugaga.ru/uploads/posts/2016-02/1454660895_fakty-pro-izrail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474" y="363088"/>
            <a:ext cx="5800127" cy="342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77200" y="1356652"/>
            <a:ext cx="34442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Муха́ммад А́нвар </a:t>
            </a:r>
            <a:r>
              <a:rPr lang="ru-RU" dirty="0" smtClean="0"/>
              <a:t>ас-Сада́т</a:t>
            </a:r>
          </a:p>
          <a:p>
            <a:pPr algn="ctr"/>
            <a:r>
              <a:rPr lang="ru-RU" dirty="0"/>
              <a:t>(Anwar Sadat) </a:t>
            </a:r>
            <a:endParaRPr lang="ru-RU" dirty="0" smtClean="0"/>
          </a:p>
          <a:p>
            <a:pPr algn="ctr"/>
            <a:r>
              <a:rPr lang="ru-RU" dirty="0" smtClean="0"/>
              <a:t>президент </a:t>
            </a:r>
            <a:r>
              <a:rPr lang="ru-RU" dirty="0"/>
              <a:t>Египта, маршал. </a:t>
            </a:r>
            <a:endParaRPr lang="ru-RU" dirty="0" smtClean="0"/>
          </a:p>
          <a:p>
            <a:pPr algn="ctr"/>
            <a:r>
              <a:rPr lang="ru-RU" dirty="0" smtClean="0"/>
              <a:t>Родился</a:t>
            </a:r>
            <a:r>
              <a:rPr lang="ru-RU" dirty="0"/>
              <a:t>: </a:t>
            </a:r>
            <a:r>
              <a:rPr lang="ru-RU" dirty="0" smtClean="0"/>
              <a:t>25.12.18 </a:t>
            </a:r>
            <a:r>
              <a:rPr lang="ru-RU" dirty="0"/>
              <a:t>г., </a:t>
            </a:r>
            <a:endParaRPr lang="ru-RU" dirty="0" smtClean="0"/>
          </a:p>
          <a:p>
            <a:pPr algn="ctr"/>
            <a:r>
              <a:rPr lang="ru-RU" dirty="0" smtClean="0"/>
              <a:t>Убит</a:t>
            </a:r>
            <a:r>
              <a:rPr lang="ru-RU" dirty="0"/>
              <a:t>: </a:t>
            </a:r>
            <a:r>
              <a:rPr lang="ru-RU" dirty="0" smtClean="0"/>
              <a:t>6.10.81 г.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196787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2127" y="4217506"/>
            <a:ext cx="115289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13 Адара 5739 </a:t>
            </a:r>
            <a:r>
              <a:rPr lang="ru-RU" b="1" dirty="0" smtClean="0"/>
              <a:t>г. </a:t>
            </a:r>
            <a:r>
              <a:rPr lang="ru-RU" dirty="0" smtClean="0"/>
              <a:t>(12.3.79</a:t>
            </a:r>
            <a:r>
              <a:rPr lang="ru-RU" dirty="0" smtClean="0"/>
              <a:t>) </a:t>
            </a:r>
            <a:r>
              <a:rPr lang="ru-RU" dirty="0"/>
              <a:t>Речь президента США Джимми Картера на пленарном заседании Кнессета. Картер прибыл с визитом на Ближний Восток, чтобы получить подтверждение от Израиля и Египта об окончательной версии мирного договора.</a:t>
            </a:r>
          </a:p>
          <a:p>
            <a:r>
              <a:rPr lang="ru-RU" b="1" dirty="0" smtClean="0"/>
              <a:t>21 Адара 5739 г. </a:t>
            </a:r>
            <a:r>
              <a:rPr lang="ru-RU" dirty="0" smtClean="0"/>
              <a:t>(20.3.79) Сообщение </a:t>
            </a:r>
            <a:r>
              <a:rPr lang="ru-RU" dirty="0"/>
              <a:t>правительства </a:t>
            </a:r>
            <a:r>
              <a:rPr lang="ru-RU" dirty="0" smtClean="0"/>
              <a:t>Израиля Кнессету </a:t>
            </a:r>
            <a:r>
              <a:rPr lang="ru-RU" dirty="0"/>
              <a:t>о мирном договоре с Египтом. </a:t>
            </a:r>
          </a:p>
          <a:p>
            <a:r>
              <a:rPr lang="ru-RU" b="1" dirty="0" smtClean="0"/>
              <a:t>1 Адара 5740г.  </a:t>
            </a:r>
            <a:r>
              <a:rPr lang="ru-RU" dirty="0" smtClean="0"/>
              <a:t>(18.2.80) </a:t>
            </a:r>
            <a:r>
              <a:rPr lang="ru-RU" dirty="0"/>
              <a:t>В Каире открылось посольство Израиля.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709" y="1111139"/>
            <a:ext cx="4257940" cy="279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702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85322" y="438578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9 Кислева 5765 г. </a:t>
            </a:r>
            <a:r>
              <a:rPr lang="ru-RU" dirty="0" smtClean="0"/>
              <a:t>(22.11.2004).</a:t>
            </a:r>
          </a:p>
          <a:p>
            <a:pPr algn="ctr"/>
            <a:r>
              <a:rPr lang="ru-RU" dirty="0" smtClean="0"/>
              <a:t> Открыт </a:t>
            </a:r>
            <a:r>
              <a:rPr lang="ru-RU" dirty="0"/>
              <a:t>сайт мемориала </a:t>
            </a:r>
            <a:r>
              <a:rPr lang="ru-RU" dirty="0" smtClean="0"/>
              <a:t>Яд-</a:t>
            </a:r>
            <a:r>
              <a:rPr lang="ru-RU" dirty="0" err="1" smtClean="0"/>
              <a:t>ва</a:t>
            </a:r>
            <a:r>
              <a:rPr lang="ru-RU" dirty="0" smtClean="0"/>
              <a:t>-</a:t>
            </a:r>
            <a:r>
              <a:rPr lang="ru-RU" dirty="0" err="1" smtClean="0"/>
              <a:t>Шем</a:t>
            </a:r>
            <a:r>
              <a:rPr lang="ru-RU" dirty="0"/>
              <a:t>,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котором </a:t>
            </a:r>
            <a:r>
              <a:rPr lang="ru-RU" dirty="0" smtClean="0"/>
              <a:t>собраны </a:t>
            </a:r>
            <a:r>
              <a:rPr lang="ru-RU" dirty="0"/>
              <a:t>имена более трёх миллионов </a:t>
            </a:r>
            <a:r>
              <a:rPr lang="ru-RU" dirty="0" smtClean="0"/>
              <a:t>евреев, </a:t>
            </a:r>
            <a:r>
              <a:rPr lang="ru-RU" dirty="0"/>
              <a:t>погибших в Шоа (Катастрофе).</a:t>
            </a:r>
          </a:p>
          <a:p>
            <a:pPr algn="ctr"/>
            <a:r>
              <a:rPr lang="ru-RU" dirty="0" smtClean="0"/>
              <a:t> </a:t>
            </a:r>
            <a:r>
              <a:rPr lang="en-US" dirty="0"/>
              <a:t>http://</a:t>
            </a:r>
            <a:r>
              <a:rPr lang="en-US" dirty="0" smtClean="0"/>
              <a:t>www.yadvashem.org/yv/ru/index.asp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043" y="1215184"/>
            <a:ext cx="7140559" cy="29720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38" y="3385771"/>
            <a:ext cx="1082027" cy="72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850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21298" y="4774554"/>
            <a:ext cx="116632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10 </a:t>
            </a:r>
            <a:r>
              <a:rPr lang="ru-RU" b="1" dirty="0"/>
              <a:t>Кислева </a:t>
            </a:r>
            <a:r>
              <a:rPr lang="ru-RU" b="1" dirty="0" smtClean="0"/>
              <a:t>5710 г. </a:t>
            </a:r>
            <a:r>
              <a:rPr lang="ru-RU" dirty="0" smtClean="0"/>
              <a:t>(1.12.49).</a:t>
            </a:r>
          </a:p>
          <a:p>
            <a:pPr algn="ctr"/>
            <a:r>
              <a:rPr lang="ru-RU" dirty="0" smtClean="0"/>
              <a:t> В СССР закрыт ГОСЕТ - Государственный еврейский театр, </a:t>
            </a:r>
          </a:p>
          <a:p>
            <a:pPr algn="ctr"/>
            <a:r>
              <a:rPr lang="ru-RU" dirty="0" smtClean="0"/>
              <a:t>существовавший с 5680 (1920) года. </a:t>
            </a:r>
          </a:p>
          <a:p>
            <a:pPr algn="ctr"/>
            <a:r>
              <a:rPr lang="ru-RU" dirty="0" smtClean="0"/>
              <a:t>Комиссия ЦК партии в справке о ГОСЕТе утверждала: </a:t>
            </a:r>
          </a:p>
          <a:p>
            <a:pPr algn="ctr"/>
            <a:r>
              <a:rPr lang="ru-RU" i="1" dirty="0" smtClean="0"/>
              <a:t>«Репертуар театра крайне неудовлетворителен по идейно-художественному качеству</a:t>
            </a:r>
          </a:p>
          <a:p>
            <a:pPr algn="ctr"/>
            <a:r>
              <a:rPr lang="ru-RU" i="1" dirty="0" smtClean="0"/>
              <a:t>и ограничен узкими рамками национальной тематики».</a:t>
            </a:r>
            <a:endParaRPr lang="ru-RU" i="1" dirty="0"/>
          </a:p>
        </p:txBody>
      </p:sp>
      <p:pic>
        <p:nvPicPr>
          <p:cNvPr id="10242" name="Picture 2" descr="&amp;Kcy;&amp;acy;&amp;rcy;&amp;tcy;&amp;icy;&amp;ncy;&amp;kcy;&amp;icy; &amp;pcy;&amp;ocy; &amp;zcy;&amp;acy;&amp;pcy;&amp;rcy;&amp;ocy;&amp;scy;&amp;ucy; &amp;Gcy;&amp;Ocy;&amp;Scy;&amp;IEcy;&amp;T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237" y="203569"/>
            <a:ext cx="4016286" cy="382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60237" y="4268490"/>
            <a:ext cx="4114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Соломон Михоэлс (в роли короля Лира)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39734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5166" y="4702559"/>
            <a:ext cx="53330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10 Кислева 5753 </a:t>
            </a:r>
            <a:r>
              <a:rPr lang="ru-RU" b="1" dirty="0" smtClean="0"/>
              <a:t>г. </a:t>
            </a:r>
            <a:r>
              <a:rPr lang="ru-RU" dirty="0" smtClean="0"/>
              <a:t>(5.12.92)</a:t>
            </a:r>
          </a:p>
          <a:p>
            <a:pPr algn="ctr"/>
            <a:r>
              <a:rPr lang="ru-RU" dirty="0" smtClean="0"/>
              <a:t> Первое после 75 лет Советской власти</a:t>
            </a:r>
          </a:p>
          <a:p>
            <a:pPr algn="ctr"/>
            <a:r>
              <a:rPr lang="ru-RU" dirty="0" smtClean="0"/>
              <a:t> богослужение в синагоге Бродского г. Киева</a:t>
            </a:r>
          </a:p>
          <a:p>
            <a:pPr algn="ctr"/>
            <a:r>
              <a:rPr lang="ru-RU" dirty="0"/>
              <a:t>(улица Шота Руставели, </a:t>
            </a:r>
            <a:r>
              <a:rPr lang="ru-RU" dirty="0" smtClean="0"/>
              <a:t>13).</a:t>
            </a:r>
            <a:endParaRPr lang="ru-RU" dirty="0"/>
          </a:p>
        </p:txBody>
      </p:sp>
      <p:pic>
        <p:nvPicPr>
          <p:cNvPr id="1028" name="Picture 4" descr="&amp;Scy;&amp;icy;&amp;ncy;&amp;acy;&amp;gcy;&amp;ocy;&amp;gcy;&amp;acy; &amp;Bcy;&amp;rcy;&amp;ocy;&amp;dcy;&amp;scy;&amp;softcy;&amp;kcy;&amp;ocy;&amp;gcy;&amp;o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66" y="924579"/>
            <a:ext cx="5334000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857129" y="1134733"/>
            <a:ext cx="3066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03129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&amp;TScy;&amp;iecy;&amp;ncy;&amp;tcy;&amp;rcy;&amp;acy;&amp;lcy;&amp;softcy;&amp;ncy;&amp;acy;&amp;yacy; &amp;scy;&amp;icy;&amp;ncy;&amp;acy;&amp;gcy;&amp;ocy;&amp;gcy;&amp;acy; &amp;vcy; &amp;ncy;&amp;acy;&amp;chcy;&amp;acy;&amp;lcy;&amp;iecy; 20 &amp;vcy;&amp;iecy;&amp;k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54" y="491079"/>
            <a:ext cx="4982547" cy="330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23918" y="4160571"/>
            <a:ext cx="9875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Хоральная синагога Бродского </a:t>
            </a:r>
            <a:r>
              <a:rPr lang="ru-RU" dirty="0" smtClean="0"/>
              <a:t>в </a:t>
            </a:r>
            <a:r>
              <a:rPr lang="ru-RU" dirty="0"/>
              <a:t>городе </a:t>
            </a:r>
            <a:r>
              <a:rPr lang="ru-RU" dirty="0" smtClean="0"/>
              <a:t>Киеве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dirty="0" smtClean="0"/>
              <a:t>построена по </a:t>
            </a:r>
            <a:r>
              <a:rPr lang="ru-RU" dirty="0"/>
              <a:t>проекту архитектора Георгия Шлейфера </a:t>
            </a:r>
            <a:endParaRPr lang="ru-RU" dirty="0" smtClean="0"/>
          </a:p>
          <a:p>
            <a:pPr algn="ctr"/>
            <a:r>
              <a:rPr lang="ru-RU" dirty="0" smtClean="0"/>
              <a:t>строительной конторой Льва </a:t>
            </a:r>
            <a:r>
              <a:rPr lang="ru-RU" dirty="0"/>
              <a:t>Гинзбурга на деньги </a:t>
            </a:r>
            <a:r>
              <a:rPr lang="ru-RU" dirty="0" smtClean="0"/>
              <a:t>Лазаря </a:t>
            </a:r>
            <a:r>
              <a:rPr lang="ru-RU" dirty="0"/>
              <a:t>Бродского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Синагога </a:t>
            </a:r>
            <a:r>
              <a:rPr lang="ru-RU" dirty="0"/>
              <a:t>была открыта </a:t>
            </a:r>
            <a:r>
              <a:rPr lang="ru-RU" b="1" dirty="0" smtClean="0"/>
              <a:t>18 Элуля 5658 г. </a:t>
            </a:r>
            <a:r>
              <a:rPr lang="ru-RU" dirty="0" smtClean="0"/>
              <a:t>(24.8 /5.9.1898) </a:t>
            </a:r>
          </a:p>
          <a:p>
            <a:pPr algn="ctr"/>
            <a:r>
              <a:rPr lang="ru-RU" dirty="0" smtClean="0"/>
              <a:t>к </a:t>
            </a:r>
            <a:r>
              <a:rPr lang="ru-RU" dirty="0"/>
              <a:t>пятидесятилетию со дня рождения </a:t>
            </a:r>
            <a:r>
              <a:rPr lang="ru-RU" dirty="0" smtClean="0"/>
              <a:t>Бродского.</a:t>
            </a:r>
          </a:p>
          <a:p>
            <a:pPr algn="ctr"/>
            <a:r>
              <a:rPr lang="ru-RU" dirty="0" smtClean="0"/>
              <a:t> В 5686 (1926) </a:t>
            </a:r>
            <a:r>
              <a:rPr lang="ru-RU" dirty="0"/>
              <a:t>году синагогу закрыли, </a:t>
            </a:r>
            <a:endParaRPr lang="ru-RU" dirty="0" smtClean="0"/>
          </a:p>
          <a:p>
            <a:pPr algn="ctr"/>
            <a:r>
              <a:rPr lang="ru-RU" dirty="0" smtClean="0"/>
              <a:t>передав </a:t>
            </a:r>
            <a:r>
              <a:rPr lang="ru-RU" dirty="0"/>
              <a:t>здание под клуб профессиональному союзу кустарей. </a:t>
            </a:r>
            <a:endParaRPr lang="ru-RU" dirty="0" smtClean="0"/>
          </a:p>
          <a:p>
            <a:pPr algn="ctr"/>
            <a:r>
              <a:rPr lang="ru-RU" dirty="0" smtClean="0"/>
              <a:t>С 5715 (1955)</a:t>
            </a:r>
            <a:r>
              <a:rPr lang="ru-RU" dirty="0"/>
              <a:t> г. в здании синагоги функционировал детский кукольный </a:t>
            </a:r>
            <a:r>
              <a:rPr lang="ru-RU" dirty="0" smtClean="0"/>
              <a:t>театр.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3649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8508" y="4751790"/>
            <a:ext cx="62266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12 Кислева 5766 </a:t>
            </a:r>
            <a:r>
              <a:rPr lang="ru-RU" b="1" dirty="0" smtClean="0"/>
              <a:t>г. </a:t>
            </a:r>
            <a:r>
              <a:rPr lang="ru-RU" dirty="0" smtClean="0"/>
              <a:t>(13.12.2005).</a:t>
            </a:r>
          </a:p>
          <a:p>
            <a:pPr algn="ctr"/>
            <a:r>
              <a:rPr lang="ru-RU" dirty="0" smtClean="0"/>
              <a:t>В </a:t>
            </a:r>
            <a:r>
              <a:rPr lang="ru-RU" dirty="0"/>
              <a:t>Ашкелоне открылась первая в </a:t>
            </a:r>
            <a:r>
              <a:rPr lang="ru-RU" dirty="0" smtClean="0"/>
              <a:t>Стране</a:t>
            </a:r>
          </a:p>
          <a:p>
            <a:pPr algn="ctr"/>
            <a:r>
              <a:rPr lang="ru-RU" dirty="0" smtClean="0"/>
              <a:t>и </a:t>
            </a:r>
            <a:r>
              <a:rPr lang="ru-RU" dirty="0"/>
              <a:t>крупнейшая в мире станция по опреснению морской воды </a:t>
            </a:r>
            <a:endParaRPr lang="ru-RU" dirty="0" smtClean="0"/>
          </a:p>
          <a:p>
            <a:pPr algn="ctr"/>
            <a:r>
              <a:rPr lang="ru-RU" dirty="0" smtClean="0"/>
              <a:t>мощностью </a:t>
            </a:r>
            <a:r>
              <a:rPr lang="ru-RU" dirty="0"/>
              <a:t>100 млн. </a:t>
            </a:r>
            <a:r>
              <a:rPr lang="ru-RU" dirty="0" smtClean="0"/>
              <a:t>м³/год </a:t>
            </a:r>
            <a:r>
              <a:rPr lang="ru-RU" dirty="0"/>
              <a:t>(330 тыс. м³/день</a:t>
            </a:r>
            <a:r>
              <a:rPr lang="ru-RU" dirty="0" smtClean="0"/>
              <a:t>). </a:t>
            </a:r>
          </a:p>
          <a:p>
            <a:pPr algn="ctr"/>
            <a:r>
              <a:rPr lang="ru-RU" dirty="0" smtClean="0"/>
              <a:t>Строили </a:t>
            </a:r>
            <a:r>
              <a:rPr lang="ru-RU" dirty="0"/>
              <a:t>её 2 </a:t>
            </a:r>
            <a:r>
              <a:rPr lang="ru-RU" dirty="0" smtClean="0"/>
              <a:t>года</a:t>
            </a:r>
            <a:endParaRPr lang="ru-RU" dirty="0"/>
          </a:p>
        </p:txBody>
      </p:sp>
      <p:pic>
        <p:nvPicPr>
          <p:cNvPr id="8194" name="Picture 2" descr="http://ic.pics.livejournal.com/klonik69/35871956/607407/607407_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304" y="507212"/>
            <a:ext cx="5425038" cy="361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4931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9741" y="4344701"/>
            <a:ext cx="73650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11 Кислева 5702 г. </a:t>
            </a:r>
            <a:r>
              <a:rPr lang="ru-RU" dirty="0"/>
              <a:t>(1.12.41) В газете "Тевия", </a:t>
            </a:r>
            <a:endParaRPr lang="en-US" dirty="0"/>
          </a:p>
          <a:p>
            <a:pPr algn="ctr"/>
            <a:r>
              <a:rPr lang="ru-RU" dirty="0"/>
              <a:t>главной латышской </a:t>
            </a:r>
            <a:r>
              <a:rPr lang="ru-RU" dirty="0" smtClean="0"/>
              <a:t>газете  </a:t>
            </a:r>
            <a:r>
              <a:rPr lang="ru-RU" dirty="0"/>
              <a:t>времён Второй мировой войны, </a:t>
            </a:r>
          </a:p>
          <a:p>
            <a:pPr algn="ctr"/>
            <a:r>
              <a:rPr lang="ru-RU" dirty="0"/>
              <a:t>журналист Я. Мартинсонс в статье </a:t>
            </a:r>
            <a:r>
              <a:rPr lang="ru-RU" dirty="0" smtClean="0"/>
              <a:t>"</a:t>
            </a:r>
            <a:r>
              <a:rPr lang="ru-RU" dirty="0"/>
              <a:t>Борьба против </a:t>
            </a:r>
            <a:r>
              <a:rPr lang="ru-RU" dirty="0" err="1" smtClean="0"/>
              <a:t>жидовства</a:t>
            </a:r>
            <a:r>
              <a:rPr lang="ru-RU" dirty="0" smtClean="0"/>
              <a:t>«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писал: </a:t>
            </a:r>
          </a:p>
          <a:p>
            <a:pPr algn="ctr"/>
            <a:r>
              <a:rPr lang="ru-RU" dirty="0"/>
              <a:t>"Наконец пришло время, когда почти все народы Европы </a:t>
            </a:r>
          </a:p>
          <a:p>
            <a:pPr algn="ctr"/>
            <a:r>
              <a:rPr lang="ru-RU" dirty="0"/>
              <a:t>научились распознавать своего общего врага - жида. </a:t>
            </a:r>
          </a:p>
          <a:p>
            <a:pPr algn="ctr"/>
            <a:r>
              <a:rPr lang="ru-RU" dirty="0" smtClean="0"/>
              <a:t>Они начали войну </a:t>
            </a:r>
            <a:r>
              <a:rPr lang="ru-RU" dirty="0"/>
              <a:t>против этого врага </a:t>
            </a:r>
          </a:p>
          <a:p>
            <a:pPr algn="ctr"/>
            <a:r>
              <a:rPr lang="ru-RU" dirty="0"/>
              <a:t>и для нас, латышей, пришёл этот час".</a:t>
            </a:r>
          </a:p>
        </p:txBody>
      </p:sp>
      <p:pic>
        <p:nvPicPr>
          <p:cNvPr id="8196" name="Picture 4" descr="Ahol virággal várták a németeket 1941-ben 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70" y="364472"/>
            <a:ext cx="2825539" cy="376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61515" y="1736304"/>
            <a:ext cx="342600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Рижским девушкам </a:t>
            </a:r>
          </a:p>
          <a:p>
            <a:pPr algn="ctr"/>
            <a:r>
              <a:rPr lang="ru-RU" dirty="0" smtClean="0"/>
              <a:t>понравились </a:t>
            </a:r>
            <a:r>
              <a:rPr lang="ru-RU" dirty="0"/>
              <a:t>немецкие солдаты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  1 </a:t>
            </a:r>
            <a:r>
              <a:rPr lang="ru-RU" dirty="0"/>
              <a:t>июля 1941 </a:t>
            </a:r>
            <a:r>
              <a:rPr lang="ru-RU" dirty="0" smtClean="0"/>
              <a:t>г.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78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361" y="4067071"/>
            <a:ext cx="10581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13 Кислева 4260 </a:t>
            </a:r>
            <a:r>
              <a:rPr lang="ru-RU" b="1" dirty="0" smtClean="0"/>
              <a:t>г. (</a:t>
            </a:r>
            <a:r>
              <a:rPr lang="ru-RU" dirty="0" smtClean="0"/>
              <a:t>1.12.499) </a:t>
            </a:r>
          </a:p>
          <a:p>
            <a:pPr algn="ctr"/>
            <a:r>
              <a:rPr lang="ru-RU" dirty="0" smtClean="0"/>
              <a:t> умер Равина Второй (рав Равина бар Хуна), вавилонский раввин. </a:t>
            </a:r>
          </a:p>
          <a:p>
            <a:pPr algn="ctr"/>
            <a:r>
              <a:rPr lang="ru-RU" dirty="0" smtClean="0"/>
              <a:t>В 4235 г. он стал во главе академии (Иешивы) в Суре, </a:t>
            </a:r>
          </a:p>
          <a:p>
            <a:pPr algn="ctr"/>
            <a:r>
              <a:rPr lang="ru-RU" dirty="0" smtClean="0"/>
              <a:t>когда в Вавилонии происходили гонения на евреев. </a:t>
            </a:r>
          </a:p>
          <a:p>
            <a:pPr algn="ctr"/>
            <a:r>
              <a:rPr lang="ru-RU" dirty="0" smtClean="0"/>
              <a:t>Равина внес важный вклад в окончательное редактирование Вавилонского Талмуда. </a:t>
            </a:r>
          </a:p>
          <a:p>
            <a:pPr algn="ctr"/>
            <a:r>
              <a:rPr lang="ru-RU" dirty="0" smtClean="0"/>
              <a:t>Равина II и Рав Аши были теми, кто завершил редакцию Вавилонского Талмуда.</a:t>
            </a:r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rcy;&amp;acy;&amp;vcy; &amp;Rcy;&amp;acy;&amp;vcy;&amp;icy;&amp;ncy;&amp;acy; &amp;bcy;&amp;acy;&amp;rcy; &amp;KHcy;&amp;ucy;&amp;n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954" y="710518"/>
            <a:ext cx="287655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6492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5330" y="4252356"/>
            <a:ext cx="78283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13 Кислева 5699 </a:t>
            </a:r>
            <a:r>
              <a:rPr lang="ru-RU" b="1" dirty="0" smtClean="0"/>
              <a:t>г. </a:t>
            </a:r>
            <a:r>
              <a:rPr lang="ru-RU" dirty="0" smtClean="0"/>
              <a:t>(6.12.38). </a:t>
            </a:r>
            <a:r>
              <a:rPr lang="ru-RU" dirty="0"/>
              <a:t>Правительство Японии </a:t>
            </a:r>
            <a:endParaRPr lang="ru-RU" dirty="0" smtClean="0"/>
          </a:p>
          <a:p>
            <a:pPr algn="ctr"/>
            <a:r>
              <a:rPr lang="ru-RU" dirty="0" smtClean="0"/>
              <a:t>заявило </a:t>
            </a:r>
            <a:r>
              <a:rPr lang="ru-RU" dirty="0"/>
              <a:t>о своем основном политическом курсе в отношении </a:t>
            </a:r>
            <a:r>
              <a:rPr lang="ru-RU" dirty="0" smtClean="0"/>
              <a:t>евреев.</a:t>
            </a:r>
          </a:p>
          <a:p>
            <a:pPr algn="ctr"/>
            <a:r>
              <a:rPr lang="ru-RU" dirty="0" smtClean="0"/>
              <a:t> Суть </a:t>
            </a:r>
            <a:r>
              <a:rPr lang="ru-RU" dirty="0"/>
              <a:t>этого документа заключалось в том, что, несмотря на дискриминацию, которой подвергались евреи в дружественных </a:t>
            </a:r>
            <a:r>
              <a:rPr lang="ru-RU" dirty="0" smtClean="0"/>
              <a:t>Японии - </a:t>
            </a:r>
            <a:r>
              <a:rPr lang="ru-RU" dirty="0"/>
              <a:t>Германии и Италии, сама она отказывалась дискриминировать </a:t>
            </a:r>
            <a:r>
              <a:rPr lang="ru-RU" dirty="0" smtClean="0"/>
              <a:t>евреев.</a:t>
            </a:r>
          </a:p>
          <a:p>
            <a:pPr algn="ctr"/>
            <a:r>
              <a:rPr lang="ru-RU" dirty="0" smtClean="0"/>
              <a:t>Япония будет </a:t>
            </a:r>
            <a:r>
              <a:rPr lang="ru-RU" dirty="0"/>
              <a:t>обращаться с евреями так же, </a:t>
            </a:r>
            <a:endParaRPr lang="ru-RU" dirty="0" smtClean="0"/>
          </a:p>
          <a:p>
            <a:pPr algn="ctr"/>
            <a:r>
              <a:rPr lang="ru-RU" dirty="0" smtClean="0"/>
              <a:t>как </a:t>
            </a:r>
            <a:r>
              <a:rPr lang="ru-RU" dirty="0"/>
              <a:t>с прочими иностранными гражданами.</a:t>
            </a:r>
          </a:p>
        </p:txBody>
      </p:sp>
      <p:pic>
        <p:nvPicPr>
          <p:cNvPr id="9218" name="Picture 2" descr="http://www.ejwiki.org/w/images/thumb/3/39/JewishCenterTokio.jpg/250px-JewishCenterTok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720" y="436206"/>
            <a:ext cx="4293604" cy="34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7923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i1232.photobucket.com/albums/ff378/DimaKhot/Is2Day/2012/2012_2/ya3.jpg"/>
          <p:cNvSpPr>
            <a:spLocks noChangeAspect="1" noChangeArrowheads="1"/>
          </p:cNvSpPr>
          <p:nvPr/>
        </p:nvSpPr>
        <p:spPr bwMode="auto">
          <a:xfrm>
            <a:off x="155575" y="-1516063"/>
            <a:ext cx="4762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053" y="406562"/>
            <a:ext cx="4861250" cy="32281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41645" y="421122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Сегодня </a:t>
            </a:r>
            <a:r>
              <a:rPr lang="ru-RU" dirty="0"/>
              <a:t>в Израиле существуют </a:t>
            </a:r>
            <a:r>
              <a:rPr lang="ru-RU" dirty="0" smtClean="0"/>
              <a:t>кибуцы</a:t>
            </a:r>
            <a:r>
              <a:rPr lang="ru-RU" dirty="0"/>
              <a:t>, </a:t>
            </a:r>
            <a:endParaRPr lang="ru-RU" dirty="0" smtClean="0"/>
          </a:p>
          <a:p>
            <a:pPr algn="ctr"/>
            <a:r>
              <a:rPr lang="ru-RU" dirty="0" smtClean="0"/>
              <a:t>где </a:t>
            </a:r>
            <a:r>
              <a:rPr lang="ru-RU" dirty="0"/>
              <a:t>есть специальный дом, </a:t>
            </a:r>
            <a:endParaRPr lang="ru-RU" dirty="0" smtClean="0"/>
          </a:p>
          <a:p>
            <a:pPr algn="ctr"/>
            <a:r>
              <a:rPr lang="ru-RU" dirty="0" smtClean="0"/>
              <a:t>куда </a:t>
            </a:r>
            <a:r>
              <a:rPr lang="ru-RU" dirty="0"/>
              <a:t>на две недели </a:t>
            </a:r>
            <a:r>
              <a:rPr lang="ru-RU" dirty="0" smtClean="0"/>
              <a:t>могут </a:t>
            </a:r>
            <a:r>
              <a:rPr lang="ru-RU" dirty="0"/>
              <a:t>приехать гости из Японии, </a:t>
            </a:r>
            <a:endParaRPr lang="ru-RU" dirty="0" smtClean="0"/>
          </a:p>
          <a:p>
            <a:pPr algn="ctr"/>
            <a:r>
              <a:rPr lang="ru-RU" dirty="0" smtClean="0"/>
              <a:t>чтобы </a:t>
            </a:r>
            <a:r>
              <a:rPr lang="ru-RU" dirty="0"/>
              <a:t>прикоснуться к дорогим им </a:t>
            </a:r>
            <a:r>
              <a:rPr lang="ru-RU" dirty="0" smtClean="0"/>
              <a:t>еврейским </a:t>
            </a:r>
            <a:r>
              <a:rPr lang="ru-RU" dirty="0"/>
              <a:t>святыням. Только на две недели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потому </a:t>
            </a:r>
            <a:r>
              <a:rPr lang="ru-RU" dirty="0"/>
              <a:t>что желающих приехать </a:t>
            </a:r>
            <a:r>
              <a:rPr lang="ru-RU" dirty="0" smtClean="0"/>
              <a:t>и </a:t>
            </a:r>
            <a:r>
              <a:rPr lang="ru-RU" dirty="0"/>
              <a:t>прикоснуться немало.</a:t>
            </a:r>
          </a:p>
        </p:txBody>
      </p:sp>
    </p:spTree>
    <p:extLst>
      <p:ext uri="{BB962C8B-B14F-4D97-AF65-F5344CB8AC3E}">
        <p14:creationId xmlns:p14="http://schemas.microsoft.com/office/powerpoint/2010/main" val="10844147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0106" y="3683188"/>
            <a:ext cx="972249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14 </a:t>
            </a:r>
            <a:r>
              <a:rPr lang="ru-RU" b="1" dirty="0"/>
              <a:t>Адара 5707 </a:t>
            </a:r>
            <a:r>
              <a:rPr lang="ru-RU" b="1" dirty="0" smtClean="0"/>
              <a:t>г.</a:t>
            </a:r>
            <a:r>
              <a:rPr lang="ru-RU" dirty="0" smtClean="0"/>
              <a:t> (6.3.47) </a:t>
            </a:r>
            <a:r>
              <a:rPr lang="ru-RU" sz="1600" dirty="0"/>
              <a:t>советник МИД СССР Борис Штейн передал первому заместителю министра иностранных дел Андрею Вышинскому записку по палестинскому вопросу: </a:t>
            </a:r>
            <a:endParaRPr lang="ru-RU" sz="1600" dirty="0" smtClean="0"/>
          </a:p>
          <a:p>
            <a:pPr algn="ctr"/>
            <a:r>
              <a:rPr lang="ru-RU" i="1" dirty="0" smtClean="0"/>
              <a:t>«</a:t>
            </a:r>
            <a:r>
              <a:rPr lang="ru-RU" i="1" dirty="0"/>
              <a:t>До настоящего времени СССР не сформулировал своей позиции по вопросу о Палестине. Передача Великобританией вопроса о Палестине на обсуждение Объединенных Наций представляет для СССР возможность впервые не только высказать свою точку зрения </a:t>
            </a:r>
            <a:endParaRPr lang="ru-RU" i="1" dirty="0" smtClean="0"/>
          </a:p>
          <a:p>
            <a:pPr algn="ctr"/>
            <a:r>
              <a:rPr lang="ru-RU" i="1" dirty="0" smtClean="0"/>
              <a:t>по </a:t>
            </a:r>
            <a:r>
              <a:rPr lang="ru-RU" i="1" dirty="0"/>
              <a:t>вопросу о Палестине, но и принять эффективное участие в судьбе Палестины. </a:t>
            </a:r>
            <a:endParaRPr lang="ru-RU" i="1" dirty="0" smtClean="0"/>
          </a:p>
          <a:p>
            <a:pPr algn="ctr"/>
            <a:r>
              <a:rPr lang="ru-RU" b="1" i="1" dirty="0" smtClean="0"/>
              <a:t>Советский </a:t>
            </a:r>
            <a:r>
              <a:rPr lang="ru-RU" b="1" i="1" dirty="0"/>
              <a:t>Союз </a:t>
            </a:r>
            <a:r>
              <a:rPr lang="ru-RU" b="1" i="1" dirty="0" smtClean="0"/>
              <a:t>Не Может Не Поддержать требования </a:t>
            </a:r>
            <a:r>
              <a:rPr lang="ru-RU" b="1" i="1" dirty="0"/>
              <a:t>евреев </a:t>
            </a:r>
            <a:endParaRPr lang="ru-RU" b="1" i="1" dirty="0" smtClean="0"/>
          </a:p>
          <a:p>
            <a:pPr algn="ctr"/>
            <a:r>
              <a:rPr lang="ru-RU" b="1" i="1" dirty="0" smtClean="0"/>
              <a:t>о </a:t>
            </a:r>
            <a:r>
              <a:rPr lang="ru-RU" b="1" i="1" dirty="0"/>
              <a:t>создании собственного государства на территории Палестины</a:t>
            </a:r>
            <a:r>
              <a:rPr lang="ru-RU" i="1" dirty="0"/>
              <a:t>». </a:t>
            </a:r>
            <a:endParaRPr lang="ru-RU" dirty="0"/>
          </a:p>
        </p:txBody>
      </p:sp>
      <p:pic>
        <p:nvPicPr>
          <p:cNvPr id="3074" name="Picture 2" descr="&amp;Kcy;&amp;acy;&amp;rcy;&amp;tcy;&amp;icy;&amp;ncy;&amp;kcy;&amp;icy; &amp;pcy;&amp;ocy; &amp;zcy;&amp;acy;&amp;pcy;&amp;rcy;&amp;ocy;&amp;scy;&amp;ucy; &amp;Acy;&amp;ncy;&amp;dcy;&amp;rcy;&amp;iecy;&amp;yucy; &amp;Vcy;&amp;ycy;&amp;shcy;&amp;icy;&amp;ncy;&amp;scy;&amp;kcy;&amp;ocy;&amp;mcy;&amp;u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19" y="533887"/>
            <a:ext cx="2691947" cy="289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54824" y="533887"/>
            <a:ext cx="718328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А.Я.Вышинский (</a:t>
            </a:r>
            <a:r>
              <a:rPr lang="ru-RU" sz="1600" dirty="0"/>
              <a:t>1883-1954) </a:t>
            </a:r>
            <a:r>
              <a:rPr lang="ru-RU" sz="1600" dirty="0" smtClean="0"/>
              <a:t> </a:t>
            </a:r>
            <a:r>
              <a:rPr lang="ru-RU" sz="1600" dirty="0"/>
              <a:t>с </a:t>
            </a:r>
            <a:r>
              <a:rPr lang="ru-RU" sz="1600" dirty="0" smtClean="0"/>
              <a:t>1903 года меньшевик, революционер. </a:t>
            </a:r>
          </a:p>
          <a:p>
            <a:pPr algn="ctr"/>
            <a:r>
              <a:rPr lang="ru-RU" sz="1600" dirty="0" smtClean="0"/>
              <a:t>В </a:t>
            </a:r>
            <a:r>
              <a:rPr lang="ru-RU" sz="1600" dirty="0"/>
              <a:t>1908 </a:t>
            </a:r>
            <a:r>
              <a:rPr lang="ru-RU" sz="1600" dirty="0" smtClean="0"/>
              <a:t>г. однокамерник И.В.Сталина </a:t>
            </a:r>
            <a:r>
              <a:rPr lang="ru-RU" sz="1600" dirty="0"/>
              <a:t>в Бакинской </a:t>
            </a:r>
            <a:r>
              <a:rPr lang="ru-RU" sz="1600" dirty="0" smtClean="0"/>
              <a:t>тюрьме, </a:t>
            </a:r>
          </a:p>
          <a:p>
            <a:pPr algn="ctr"/>
            <a:r>
              <a:rPr lang="ru-RU" sz="1600" dirty="0" smtClean="0"/>
              <a:t>Летом </a:t>
            </a:r>
            <a:r>
              <a:rPr lang="ru-RU" sz="1600" dirty="0"/>
              <a:t>1917 </a:t>
            </a:r>
            <a:r>
              <a:rPr lang="ru-RU" sz="1600" dirty="0" smtClean="0"/>
              <a:t>г., работая в прокуратуре, </a:t>
            </a:r>
          </a:p>
          <a:p>
            <a:pPr algn="ctr"/>
            <a:r>
              <a:rPr lang="ru-RU" sz="1600" b="1" dirty="0" smtClean="0"/>
              <a:t>подписал </a:t>
            </a:r>
            <a:r>
              <a:rPr lang="ru-RU" sz="1600" b="1" dirty="0"/>
              <a:t>ордер на арест </a:t>
            </a:r>
            <a:r>
              <a:rPr lang="ru-RU" sz="1600" b="1" dirty="0" smtClean="0"/>
              <a:t>В.И.Ленина.</a:t>
            </a:r>
          </a:p>
          <a:p>
            <a:pPr algn="ctr"/>
            <a:r>
              <a:rPr lang="ru-RU" sz="1600" dirty="0" smtClean="0"/>
              <a:t> С </a:t>
            </a:r>
            <a:r>
              <a:rPr lang="ru-RU" sz="1600" dirty="0"/>
              <a:t>1920 </a:t>
            </a:r>
            <a:r>
              <a:rPr lang="ru-RU" sz="1600" dirty="0" smtClean="0"/>
              <a:t>г. большевик </a:t>
            </a:r>
            <a:r>
              <a:rPr lang="ru-RU" sz="1600" dirty="0"/>
              <a:t>(</a:t>
            </a:r>
            <a:r>
              <a:rPr lang="ru-RU" sz="1600" b="1" dirty="0"/>
              <a:t>единственный, кому Сталин дал рекомендацию в КП</a:t>
            </a:r>
            <a:r>
              <a:rPr lang="ru-RU" sz="1600" dirty="0"/>
              <a:t>). Творец новаторского положения о "презумпции </a:t>
            </a:r>
            <a:r>
              <a:rPr lang="ru-RU" sz="1600" dirty="0" smtClean="0"/>
              <a:t>виновности«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(решающего значения признания обвиняемым своей вины </a:t>
            </a:r>
            <a:endParaRPr lang="ru-RU" sz="1600" dirty="0" smtClean="0"/>
          </a:p>
          <a:p>
            <a:pPr algn="ctr"/>
            <a:r>
              <a:rPr lang="ru-RU" sz="1600" dirty="0" smtClean="0"/>
              <a:t>во </a:t>
            </a:r>
            <a:r>
              <a:rPr lang="ru-RU" sz="1600" dirty="0"/>
              <a:t>время допросов </a:t>
            </a:r>
            <a:r>
              <a:rPr lang="ru-RU" sz="1600" dirty="0" smtClean="0"/>
              <a:t>следователем).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54642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6937" y="3735365"/>
            <a:ext cx="7364932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 утверждению помощника В.М.Молотова Михаила Ветрова</a:t>
            </a:r>
          </a:p>
          <a:p>
            <a:pPr algn="ctr"/>
            <a:r>
              <a:rPr lang="ru-RU" dirty="0" smtClean="0"/>
              <a:t>Сталин сказал:</a:t>
            </a:r>
          </a:p>
          <a:p>
            <a:pPr algn="ctr"/>
            <a:r>
              <a:rPr lang="ru-RU" i="1" dirty="0" smtClean="0"/>
              <a:t>«</a:t>
            </a:r>
            <a:r>
              <a:rPr lang="ru-RU" i="1" dirty="0"/>
              <a:t>Давайте согласимся с образованием Израиля. </a:t>
            </a:r>
            <a:endParaRPr lang="ru-RU" i="1" dirty="0" smtClean="0"/>
          </a:p>
          <a:p>
            <a:pPr algn="ctr"/>
            <a:r>
              <a:rPr lang="ru-RU" i="1" dirty="0" smtClean="0"/>
              <a:t>Это </a:t>
            </a:r>
            <a:r>
              <a:rPr lang="ru-RU" i="1" dirty="0"/>
              <a:t>будет как шило в заднице для арабских государств </a:t>
            </a:r>
            <a:endParaRPr lang="ru-RU" i="1" dirty="0" smtClean="0"/>
          </a:p>
          <a:p>
            <a:pPr algn="ctr"/>
            <a:r>
              <a:rPr lang="ru-RU" i="1" dirty="0" smtClean="0"/>
              <a:t>и </a:t>
            </a:r>
            <a:r>
              <a:rPr lang="ru-RU" i="1" dirty="0"/>
              <a:t>заставит их повернуться спиной к Британии. </a:t>
            </a:r>
            <a:endParaRPr lang="ru-RU" i="1" dirty="0" smtClean="0"/>
          </a:p>
          <a:p>
            <a:pPr algn="ctr"/>
            <a:r>
              <a:rPr lang="ru-RU" i="1" dirty="0" smtClean="0"/>
              <a:t>В </a:t>
            </a:r>
            <a:r>
              <a:rPr lang="ru-RU" i="1" dirty="0"/>
              <a:t>конечном счете британское влияние </a:t>
            </a:r>
            <a:endParaRPr lang="ru-RU" i="1" dirty="0" smtClean="0"/>
          </a:p>
          <a:p>
            <a:pPr algn="ctr"/>
            <a:r>
              <a:rPr lang="ru-RU" i="1" dirty="0" smtClean="0"/>
              <a:t>будет </a:t>
            </a:r>
            <a:r>
              <a:rPr lang="ru-RU" i="1" dirty="0"/>
              <a:t>полностью подорвано в Египте, Сирии, Турции и Ираке</a:t>
            </a:r>
            <a:r>
              <a:rPr lang="ru-RU" i="1" dirty="0" smtClean="0"/>
              <a:t>»</a:t>
            </a:r>
          </a:p>
          <a:p>
            <a:pPr algn="ctr"/>
            <a:r>
              <a:rPr lang="en-US" sz="1600" dirty="0"/>
              <a:t>http://scepsis.net/library/id_1633.html</a:t>
            </a:r>
            <a:endParaRPr lang="ru-RU" sz="1600" dirty="0"/>
          </a:p>
        </p:txBody>
      </p:sp>
      <p:pic>
        <p:nvPicPr>
          <p:cNvPr id="3" name="Picture 2" descr="&amp;Kcy;&amp;acy;&amp;rcy;&amp;tcy;&amp;icy;&amp;ncy;&amp;kcy;&amp;icy; &amp;pcy;&amp;ocy; &amp;zcy;&amp;acy;&amp;pcy;&amp;rcy;&amp;ocy;&amp;scy;&amp;ucy; &amp;Acy;&amp;ncy;&amp;dcy;&amp;rcy;&amp;iecy;&amp;jcy; &amp;Gcy;&amp;rcy;&amp;ocy;&amp;mcy;&amp;ycy;&amp;kcy;&amp;ocy; &amp;Scy;&amp;tcy;&amp;acy;&amp;lcy;&amp;icy;&amp;n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794" y="923115"/>
            <a:ext cx="3343405" cy="238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0194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1228" y="3983960"/>
            <a:ext cx="10581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«Решение </a:t>
            </a:r>
            <a:r>
              <a:rPr lang="ru-RU" i="1" dirty="0"/>
              <a:t>вопроса о Палестине на основе разделения </a:t>
            </a:r>
            <a:r>
              <a:rPr lang="ru-RU" i="1" dirty="0" smtClean="0"/>
              <a:t>её </a:t>
            </a:r>
            <a:r>
              <a:rPr lang="ru-RU" i="1" dirty="0"/>
              <a:t>на два самостоятельных </a:t>
            </a:r>
            <a:r>
              <a:rPr lang="ru-RU" i="1" dirty="0" smtClean="0"/>
              <a:t>государства</a:t>
            </a:r>
          </a:p>
          <a:p>
            <a:pPr algn="ctr"/>
            <a:r>
              <a:rPr lang="ru-RU" i="1" dirty="0" smtClean="0"/>
              <a:t>будет </a:t>
            </a:r>
            <a:r>
              <a:rPr lang="ru-RU" i="1" dirty="0"/>
              <a:t>иметь большое историческое значение, </a:t>
            </a:r>
            <a:endParaRPr lang="ru-RU" i="1" dirty="0" smtClean="0"/>
          </a:p>
          <a:p>
            <a:pPr algn="ctr"/>
            <a:r>
              <a:rPr lang="ru-RU" i="1" dirty="0" smtClean="0"/>
              <a:t>так </a:t>
            </a:r>
            <a:r>
              <a:rPr lang="ru-RU" i="1" dirty="0"/>
              <a:t>как такое решение будет идти навстречу законным требованиям еврейского народа, </a:t>
            </a:r>
            <a:endParaRPr lang="ru-RU" i="1" dirty="0" smtClean="0"/>
          </a:p>
          <a:p>
            <a:pPr algn="ctr"/>
            <a:r>
              <a:rPr lang="ru-RU" i="1" dirty="0" smtClean="0"/>
              <a:t>сотни </a:t>
            </a:r>
            <a:r>
              <a:rPr lang="ru-RU" i="1" dirty="0"/>
              <a:t>тысяч представителей которого, </a:t>
            </a:r>
            <a:endParaRPr lang="ru-RU" i="1" dirty="0" smtClean="0"/>
          </a:p>
          <a:p>
            <a:pPr algn="ctr"/>
            <a:r>
              <a:rPr lang="ru-RU" i="1" dirty="0" smtClean="0"/>
              <a:t>все </a:t>
            </a:r>
            <a:r>
              <a:rPr lang="ru-RU" i="1" dirty="0"/>
              <a:t>еще являются бездомными, </a:t>
            </a:r>
            <a:r>
              <a:rPr lang="ru-RU" i="1" dirty="0" smtClean="0"/>
              <a:t>нашедшими </a:t>
            </a:r>
            <a:r>
              <a:rPr lang="ru-RU" i="1" dirty="0"/>
              <a:t>лишь временный приют </a:t>
            </a:r>
            <a:endParaRPr lang="ru-RU" i="1" dirty="0" smtClean="0"/>
          </a:p>
          <a:p>
            <a:pPr algn="ctr"/>
            <a:r>
              <a:rPr lang="ru-RU" i="1" dirty="0" smtClean="0"/>
              <a:t>в </a:t>
            </a:r>
            <a:r>
              <a:rPr lang="ru-RU" i="1" dirty="0"/>
              <a:t>специальных лагерях на территориях некоторых западноевропейских </a:t>
            </a:r>
            <a:r>
              <a:rPr lang="ru-RU" i="1" dirty="0" smtClean="0"/>
              <a:t>государств».</a:t>
            </a:r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Acy;. &amp;Gcy;&amp;rcy;&amp;ocy;&amp;mcy;&amp;ycy;&amp;kcy;&amp;ocy; &amp;vcy; &amp;Ocy;&amp;Ocy;&amp;N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464" y="648524"/>
            <a:ext cx="44577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926146" y="1270880"/>
            <a:ext cx="41180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13 Кислева 5708 </a:t>
            </a:r>
            <a:r>
              <a:rPr lang="ru-RU" b="1" dirty="0" smtClean="0"/>
              <a:t>г. </a:t>
            </a:r>
            <a:r>
              <a:rPr lang="ru-RU" dirty="0"/>
              <a:t>(26.11.47</a:t>
            </a:r>
            <a:r>
              <a:rPr lang="ru-RU" dirty="0" smtClean="0"/>
              <a:t>).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Речь представителя СССР </a:t>
            </a:r>
            <a:r>
              <a:rPr lang="ru-RU" dirty="0" smtClean="0"/>
              <a:t>А.Громыко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в ООН </a:t>
            </a:r>
          </a:p>
          <a:p>
            <a:pPr algn="ctr"/>
            <a:r>
              <a:rPr lang="ru-RU" dirty="0"/>
              <a:t>в поддержку плана раздела Палестины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создания государства Израиль.</a:t>
            </a:r>
          </a:p>
        </p:txBody>
      </p:sp>
    </p:spTree>
    <p:extLst>
      <p:ext uri="{BB962C8B-B14F-4D97-AF65-F5344CB8AC3E}">
        <p14:creationId xmlns:p14="http://schemas.microsoft.com/office/powerpoint/2010/main" val="9768678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205" y="3001046"/>
            <a:ext cx="1129955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b="1" dirty="0" smtClean="0"/>
              <a:t>генеральная </a:t>
            </a:r>
            <a:r>
              <a:rPr lang="ru-RU" sz="1600" b="1" dirty="0"/>
              <a:t>Ассамблея ООН проголосовала </a:t>
            </a:r>
            <a:r>
              <a:rPr lang="ru-RU" sz="1600" dirty="0"/>
              <a:t>за создание двух независимых государств в </a:t>
            </a:r>
            <a:r>
              <a:rPr lang="ru-RU" sz="1600" dirty="0" smtClean="0"/>
              <a:t>Палестине;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 </a:t>
            </a:r>
            <a:r>
              <a:rPr lang="ru-RU" sz="1600" b="1" dirty="0"/>
              <a:t>Соединённые Штаты запретили продажу оружия </a:t>
            </a:r>
            <a:r>
              <a:rPr lang="ru-RU" sz="1600" dirty="0"/>
              <a:t>на Ближний </a:t>
            </a:r>
            <a:r>
              <a:rPr lang="ru-RU" sz="1600" dirty="0" smtClean="0"/>
              <a:t>Восток; </a:t>
            </a:r>
          </a:p>
          <a:p>
            <a:pPr marL="285750" indent="-285750">
              <a:buFontTx/>
              <a:buChar char="-"/>
            </a:pPr>
            <a:r>
              <a:rPr lang="ru-RU" sz="1600" b="1" dirty="0"/>
              <a:t>Соединённые Штаты </a:t>
            </a:r>
            <a:r>
              <a:rPr lang="ru-RU" sz="1600" b="1" dirty="0" smtClean="0"/>
              <a:t>перестали </a:t>
            </a:r>
            <a:r>
              <a:rPr lang="ru-RU" sz="1600" b="1" dirty="0"/>
              <a:t>выдавать паспорта </a:t>
            </a:r>
            <a:r>
              <a:rPr lang="ru-RU" sz="1600" dirty="0"/>
              <a:t>лицам, намеренным служить в неамериканских вооружённых </a:t>
            </a:r>
            <a:r>
              <a:rPr lang="ru-RU" sz="1600" dirty="0" smtClean="0"/>
              <a:t>силах;</a:t>
            </a:r>
            <a:r>
              <a:rPr lang="ru-RU" sz="1600" dirty="0"/>
              <a:t> </a:t>
            </a:r>
            <a:endParaRPr lang="ru-RU" sz="1600" dirty="0" smtClean="0"/>
          </a:p>
          <a:p>
            <a:pPr marL="285750" indent="-285750">
              <a:buFontTx/>
              <a:buChar char="-"/>
            </a:pPr>
            <a:r>
              <a:rPr lang="ru-RU" sz="1600" dirty="0" smtClean="0"/>
              <a:t> </a:t>
            </a:r>
            <a:r>
              <a:rPr lang="ru-RU" sz="1600" b="1" dirty="0"/>
              <a:t>Англия отказалась присоединиться к эмбарго </a:t>
            </a:r>
            <a:r>
              <a:rPr lang="ru-RU" sz="1600" dirty="0"/>
              <a:t>на поставки оружия в «горячий регион</a:t>
            </a:r>
            <a:r>
              <a:rPr lang="ru-RU" sz="1600" dirty="0" smtClean="0"/>
              <a:t>»;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 Англия продолжила поставлять оружие арабским странам, </a:t>
            </a:r>
            <a:r>
              <a:rPr lang="ru-RU" sz="1600" dirty="0"/>
              <a:t>открыто </a:t>
            </a:r>
            <a:r>
              <a:rPr lang="ru-RU" sz="1600" dirty="0" smtClean="0"/>
              <a:t>заявлявшим </a:t>
            </a:r>
            <a:r>
              <a:rPr lang="ru-RU" sz="1600" dirty="0"/>
              <a:t>о войне с еврейским </a:t>
            </a:r>
            <a:r>
              <a:rPr lang="ru-RU" sz="1600" dirty="0" smtClean="0"/>
              <a:t>государством;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Европа </a:t>
            </a:r>
            <a:r>
              <a:rPr lang="ru-RU" sz="1600" dirty="0"/>
              <a:t>и США</a:t>
            </a:r>
            <a:r>
              <a:rPr lang="ru-RU" sz="1600" b="1" dirty="0"/>
              <a:t> отказали евреям в поставках </a:t>
            </a:r>
            <a:r>
              <a:rPr lang="ru-RU" sz="1600" b="1" dirty="0" smtClean="0"/>
              <a:t>оружия;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FF0000"/>
                </a:solidFill>
              </a:rPr>
              <a:t>СССР поставлял оружие в Израиль </a:t>
            </a:r>
            <a:r>
              <a:rPr lang="ru-RU" sz="1600" dirty="0" smtClean="0">
                <a:solidFill>
                  <a:srgbClr val="FF0000"/>
                </a:solidFill>
              </a:rPr>
              <a:t>через Чехословакию;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FF0000"/>
                </a:solidFill>
              </a:rPr>
              <a:t>На территории Чехословакии обучали </a:t>
            </a:r>
            <a:r>
              <a:rPr lang="ru-RU" sz="1600" b="1" dirty="0">
                <a:solidFill>
                  <a:srgbClr val="FF0000"/>
                </a:solidFill>
              </a:rPr>
              <a:t>будущих израильских лётчиков</a:t>
            </a:r>
            <a:r>
              <a:rPr lang="ru-RU" sz="1600" dirty="0">
                <a:solidFill>
                  <a:srgbClr val="FF0000"/>
                </a:solidFill>
              </a:rPr>
              <a:t>, готовили танкистов и десантников, </a:t>
            </a:r>
            <a:endParaRPr lang="ru-RU" sz="1600" dirty="0" smtClean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rgbClr val="FF0000"/>
                </a:solidFill>
              </a:rPr>
              <a:t>и </a:t>
            </a:r>
            <a:r>
              <a:rPr lang="ru-RU" sz="1600" dirty="0">
                <a:solidFill>
                  <a:srgbClr val="FF0000"/>
                </a:solidFill>
              </a:rPr>
              <a:t>три с половиной тысячи </a:t>
            </a:r>
            <a:r>
              <a:rPr lang="ru-RU" sz="1600" b="1" dirty="0">
                <a:solidFill>
                  <a:srgbClr val="FF0000"/>
                </a:solidFill>
              </a:rPr>
              <a:t>пехотинцев </a:t>
            </a:r>
            <a:r>
              <a:rPr lang="ru-RU" sz="1600" b="1" dirty="0" smtClean="0">
                <a:solidFill>
                  <a:srgbClr val="FF0000"/>
                </a:solidFill>
              </a:rPr>
              <a:t>для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FF0000"/>
                </a:solidFill>
              </a:rPr>
              <a:t>А</a:t>
            </a:r>
            <a:r>
              <a:rPr lang="ru-RU" sz="1600" b="1" dirty="0" smtClean="0">
                <a:solidFill>
                  <a:srgbClr val="FF0000"/>
                </a:solidFill>
              </a:rPr>
              <a:t>рмии </a:t>
            </a:r>
            <a:r>
              <a:rPr lang="ru-RU" sz="1600" b="1" dirty="0">
                <a:solidFill>
                  <a:srgbClr val="FF0000"/>
                </a:solidFill>
              </a:rPr>
              <a:t>обороны </a:t>
            </a:r>
            <a:r>
              <a:rPr lang="ru-RU" sz="1600" b="1" dirty="0" smtClean="0">
                <a:solidFill>
                  <a:srgbClr val="FF0000"/>
                </a:solidFill>
              </a:rPr>
              <a:t>Израиля</a:t>
            </a:r>
            <a:r>
              <a:rPr lang="ru-RU" sz="1600" dirty="0" smtClean="0">
                <a:solidFill>
                  <a:srgbClr val="FF0000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rgbClr val="FF0000"/>
                </a:solidFill>
              </a:rPr>
              <a:t>Сформированную бригаду перебросили в Палестину через Италию;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FF0000"/>
                </a:solidFill>
              </a:rPr>
              <a:t>18 Адара-2 5708 г</a:t>
            </a:r>
            <a:r>
              <a:rPr lang="ru-RU" sz="1600" dirty="0" smtClean="0">
                <a:solidFill>
                  <a:srgbClr val="FF0000"/>
                </a:solidFill>
              </a:rPr>
              <a:t>.(29.3.48) </a:t>
            </a:r>
            <a:r>
              <a:rPr lang="ru-RU" sz="1600" dirty="0">
                <a:solidFill>
                  <a:srgbClr val="FF0000"/>
                </a:solidFill>
              </a:rPr>
              <a:t>палестинские евреи собрали первые четыре трофейных истребителя «</a:t>
            </a:r>
            <a:r>
              <a:rPr lang="ru-RU" sz="1600" dirty="0" smtClean="0">
                <a:solidFill>
                  <a:srgbClr val="FF0000"/>
                </a:solidFill>
              </a:rPr>
              <a:t>мессершмит-109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71118" y="4010275"/>
            <a:ext cx="10300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159" y="311660"/>
            <a:ext cx="3928793" cy="251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23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4076" y="4007235"/>
            <a:ext cx="10581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13 Кислева </a:t>
            </a:r>
            <a:r>
              <a:rPr lang="ru-RU" b="1" dirty="0" smtClean="0"/>
              <a:t>5708 г. </a:t>
            </a:r>
            <a:r>
              <a:rPr lang="ru-RU" dirty="0" smtClean="0"/>
              <a:t>(26.11.47).</a:t>
            </a:r>
          </a:p>
          <a:p>
            <a:pPr algn="ctr"/>
            <a:r>
              <a:rPr lang="ru-RU" dirty="0" smtClean="0"/>
              <a:t> Двое сотрудников Реувена Шилоаха,</a:t>
            </a:r>
          </a:p>
          <a:p>
            <a:pPr algn="ctr"/>
            <a:r>
              <a:rPr lang="ru-RU" dirty="0" smtClean="0"/>
              <a:t>пришли вечером в нью-йоркский кабинет нефтяного магната Нельсона Рокфеллера </a:t>
            </a:r>
          </a:p>
          <a:p>
            <a:pPr algn="ctr"/>
            <a:r>
              <a:rPr lang="ru-RU" dirty="0" smtClean="0"/>
              <a:t>и молча положили перед ним пухлую папку с документами. </a:t>
            </a:r>
            <a:endParaRPr lang="en-US" dirty="0" smtClean="0"/>
          </a:p>
        </p:txBody>
      </p:sp>
      <p:pic>
        <p:nvPicPr>
          <p:cNvPr id="2050" name="Picture 2" descr="&amp;Kcy;&amp;acy;&amp;rcy;&amp;tcy;&amp;icy;&amp;ncy;&amp;kcy;&amp;icy; &amp;pcy;&amp;ocy; &amp;zcy;&amp;acy;&amp;pcy;&amp;rcy;&amp;ocy;&amp;scy;&amp;ucy; &amp;rcy;&amp;iecy;&amp;ucy;&amp;vcy;&amp;iecy;&amp;ncy; &amp;shcy;&amp;icy;&amp;lcy;&amp;ocy;&amp;acy;&amp;kh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045" y="909241"/>
            <a:ext cx="20955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1271" y="1403945"/>
            <a:ext cx="55923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Реувен </a:t>
            </a:r>
            <a:r>
              <a:rPr lang="ru-RU" sz="1600" dirty="0" smtClean="0"/>
              <a:t>Шилоах (5669 – 5719/1909-1959),</a:t>
            </a:r>
          </a:p>
          <a:p>
            <a:r>
              <a:rPr lang="ru-RU" sz="1600" dirty="0" smtClean="0"/>
              <a:t>будущий </a:t>
            </a:r>
            <a:r>
              <a:rPr lang="ru-RU" sz="1600" dirty="0"/>
              <a:t>начальник будущей израильской разведки (Мосад), </a:t>
            </a:r>
            <a:endParaRPr lang="ru-RU" sz="1600" dirty="0" smtClean="0"/>
          </a:p>
          <a:p>
            <a:r>
              <a:rPr lang="ru-RU" sz="1600" dirty="0" smtClean="0"/>
              <a:t>при </a:t>
            </a:r>
            <a:r>
              <a:rPr lang="ru-RU" sz="1600" dirty="0"/>
              <a:t>будущем </a:t>
            </a:r>
            <a:r>
              <a:rPr lang="ru-RU" sz="1600" dirty="0" smtClean="0"/>
              <a:t>премьер-министре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будущего государства Давиде </a:t>
            </a:r>
            <a:r>
              <a:rPr lang="ru-RU" sz="1600" dirty="0" smtClean="0"/>
              <a:t>Бен-</a:t>
            </a:r>
            <a:r>
              <a:rPr lang="ru-RU" sz="1600" dirty="0" err="1" smtClean="0"/>
              <a:t>Гурионе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92901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9796" y="3687195"/>
            <a:ext cx="10581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 </a:t>
            </a:r>
            <a:r>
              <a:rPr lang="ru-RU" dirty="0"/>
              <a:t>первой же страницы хозяин кабинета понял, </a:t>
            </a:r>
            <a:endParaRPr lang="ru-RU" dirty="0" smtClean="0"/>
          </a:p>
          <a:p>
            <a:pPr algn="ctr"/>
            <a:r>
              <a:rPr lang="ru-RU" dirty="0" smtClean="0"/>
              <a:t>что </a:t>
            </a:r>
            <a:r>
              <a:rPr lang="ru-RU" dirty="0"/>
              <a:t>вместе с папкой два еврея принесли ему </a:t>
            </a:r>
            <a:r>
              <a:rPr lang="ru-RU" dirty="0" smtClean="0"/>
              <a:t>намыленную веревку,</a:t>
            </a:r>
          </a:p>
          <a:p>
            <a:pPr algn="ctr"/>
            <a:r>
              <a:rPr lang="ru-RU" dirty="0" smtClean="0"/>
              <a:t>которую оставалось </a:t>
            </a:r>
            <a:r>
              <a:rPr lang="ru-RU" dirty="0"/>
              <a:t>только надеть на шею. </a:t>
            </a:r>
            <a:endParaRPr lang="en-US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папке содержались копии документов, </a:t>
            </a:r>
            <a:endParaRPr lang="ru-RU" dirty="0" smtClean="0"/>
          </a:p>
          <a:p>
            <a:pPr algn="ctr"/>
            <a:r>
              <a:rPr lang="ru-RU" dirty="0" smtClean="0"/>
              <a:t>однозначно подтверждающих </a:t>
            </a:r>
            <a:r>
              <a:rPr lang="ru-RU" dirty="0"/>
              <a:t>факт гигантских по масштабам финансовых операций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которые </a:t>
            </a:r>
            <a:r>
              <a:rPr lang="ru-RU" dirty="0"/>
              <a:t>лично Рокфеллер прокручивал с нацистскими деньгами. 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6499835" y="1244749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978" y="948843"/>
            <a:ext cx="1418654" cy="204490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39774" y="1573420"/>
            <a:ext cx="49245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Нельсон Олдрич </a:t>
            </a:r>
            <a:r>
              <a:rPr lang="ru-RU" sz="1600" dirty="0" smtClean="0"/>
              <a:t>Рокфеллер (8.07.08 – 26.01.79)</a:t>
            </a:r>
            <a:endParaRPr lang="ru-RU" sz="1600" dirty="0"/>
          </a:p>
          <a:p>
            <a:r>
              <a:rPr lang="ru-RU" sz="1600" dirty="0" smtClean="0"/>
              <a:t>Американский </a:t>
            </a:r>
            <a:r>
              <a:rPr lang="ru-RU" sz="1600" dirty="0"/>
              <a:t>политик и банкир, </a:t>
            </a:r>
            <a:endParaRPr lang="ru-RU" sz="1600" dirty="0" smtClean="0"/>
          </a:p>
          <a:p>
            <a:r>
              <a:rPr lang="ru-RU" sz="1600" dirty="0" smtClean="0"/>
              <a:t>вице-президент </a:t>
            </a:r>
            <a:r>
              <a:rPr lang="ru-RU" sz="1600" dirty="0"/>
              <a:t>США в </a:t>
            </a:r>
            <a:r>
              <a:rPr lang="ru-RU" sz="1600" dirty="0" smtClean="0"/>
              <a:t>1974 - 1977 </a:t>
            </a:r>
            <a:r>
              <a:rPr lang="ru-RU" sz="1600" dirty="0"/>
              <a:t>годах. </a:t>
            </a:r>
            <a:endParaRPr lang="ru-RU" sz="1600" dirty="0" smtClean="0"/>
          </a:p>
          <a:p>
            <a:r>
              <a:rPr lang="ru-RU" sz="1600" dirty="0" smtClean="0"/>
              <a:t>Внук </a:t>
            </a:r>
            <a:r>
              <a:rPr lang="ru-RU" sz="1600" dirty="0"/>
              <a:t>нефтяного магната Джона Дэвисон </a:t>
            </a:r>
            <a:r>
              <a:rPr lang="ru-RU" sz="1600" dirty="0" smtClean="0"/>
              <a:t>Рокфеллера.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384022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9796" y="3687195"/>
            <a:ext cx="10581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Почти </a:t>
            </a:r>
            <a:r>
              <a:rPr lang="ru-RU" dirty="0"/>
              <a:t>мгновенно Рокфеллер принял решение: </a:t>
            </a:r>
            <a:endParaRPr lang="ru-RU" dirty="0" smtClean="0"/>
          </a:p>
          <a:p>
            <a:pPr algn="ctr"/>
            <a:r>
              <a:rPr lang="ru-RU" dirty="0" smtClean="0"/>
              <a:t>содержимое </a:t>
            </a:r>
            <a:r>
              <a:rPr lang="ru-RU" dirty="0"/>
              <a:t>папки ни в коем случае не может быть опубликовано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- </a:t>
            </a:r>
            <a:r>
              <a:rPr lang="ru-RU" b="1" dirty="0" smtClean="0"/>
              <a:t>Что </a:t>
            </a:r>
            <a:r>
              <a:rPr lang="ru-RU" b="1" dirty="0"/>
              <a:t>вам нужно? </a:t>
            </a:r>
            <a:r>
              <a:rPr lang="ru-RU" dirty="0"/>
              <a:t>- спросил Рокфеллер посетителей. </a:t>
            </a:r>
            <a:endParaRPr lang="ru-RU" dirty="0" smtClean="0"/>
          </a:p>
          <a:p>
            <a:pPr algn="ctr"/>
            <a:r>
              <a:rPr lang="ru-RU" dirty="0" smtClean="0"/>
              <a:t>Они </a:t>
            </a:r>
            <a:r>
              <a:rPr lang="ru-RU" dirty="0"/>
              <a:t>совершенно откровенно ответили, </a:t>
            </a:r>
            <a:endParaRPr lang="ru-RU" dirty="0" smtClean="0"/>
          </a:p>
          <a:p>
            <a:pPr algn="ctr"/>
            <a:r>
              <a:rPr lang="ru-RU" dirty="0" smtClean="0"/>
              <a:t>что </a:t>
            </a:r>
            <a:r>
              <a:rPr lang="ru-RU" dirty="0"/>
              <a:t>требуются </a:t>
            </a:r>
            <a:r>
              <a:rPr lang="ru-RU" b="1" dirty="0"/>
              <a:t>голоса латиноамериканцев </a:t>
            </a:r>
            <a:r>
              <a:rPr lang="ru-RU" dirty="0"/>
              <a:t>на предстоящем </a:t>
            </a:r>
            <a:r>
              <a:rPr lang="ru-RU" dirty="0" smtClean="0"/>
              <a:t>голосовании в ООН.</a:t>
            </a:r>
          </a:p>
          <a:p>
            <a:pPr algn="ctr"/>
            <a:r>
              <a:rPr lang="ru-RU" dirty="0" smtClean="0"/>
              <a:t>Визитеры знали, </a:t>
            </a:r>
            <a:r>
              <a:rPr lang="ru-RU" dirty="0"/>
              <a:t>что в то время Нельсон Рокфеллер был фактическим хозяином многих стран Латинской Америки (связь с нацистами, деньги, нефтеразработки, поставки оборудования и т.д.). </a:t>
            </a:r>
            <a:endParaRPr lang="ru-RU" dirty="0" smtClean="0"/>
          </a:p>
          <a:p>
            <a:pPr algn="ctr"/>
            <a:r>
              <a:rPr lang="ru-RU" dirty="0" smtClean="0"/>
              <a:t>- </a:t>
            </a:r>
            <a:r>
              <a:rPr lang="ru-RU" b="1" dirty="0" smtClean="0"/>
              <a:t>Вы </a:t>
            </a:r>
            <a:r>
              <a:rPr lang="ru-RU" b="1" dirty="0"/>
              <a:t>получите голоса</a:t>
            </a:r>
            <a:r>
              <a:rPr lang="ru-RU" dirty="0"/>
              <a:t>, - </a:t>
            </a:r>
            <a:r>
              <a:rPr lang="ru-RU" dirty="0" smtClean="0"/>
              <a:t>пообещал </a:t>
            </a:r>
            <a:r>
              <a:rPr lang="ru-RU" dirty="0"/>
              <a:t>Рокфеллер</a:t>
            </a:r>
            <a:r>
              <a:rPr lang="ru-RU" dirty="0" smtClean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99835" y="1244749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50611" y="1244749"/>
            <a:ext cx="492453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Вице-президент США Нельсон Рокфеллер </a:t>
            </a:r>
            <a:endParaRPr lang="ru-RU" sz="1600" i="1" dirty="0" smtClean="0"/>
          </a:p>
          <a:p>
            <a:r>
              <a:rPr lang="ru-RU" sz="1600" i="1" dirty="0" smtClean="0"/>
              <a:t>скончался </a:t>
            </a:r>
            <a:r>
              <a:rPr lang="ru-RU" sz="1600" i="1" dirty="0"/>
              <a:t>во время секса </a:t>
            </a:r>
            <a:r>
              <a:rPr lang="ru-RU" sz="1600" i="1" dirty="0" smtClean="0"/>
              <a:t>на рабочем столе </a:t>
            </a:r>
          </a:p>
          <a:p>
            <a:r>
              <a:rPr lang="ru-RU" sz="1600" i="1" dirty="0" smtClean="0"/>
              <a:t>со </a:t>
            </a:r>
            <a:r>
              <a:rPr lang="ru-RU" sz="1600" i="1" dirty="0"/>
              <a:t>своей помощницей Меган Маршак. </a:t>
            </a:r>
            <a:endParaRPr lang="ru-RU" sz="1600" i="1" dirty="0" smtClean="0"/>
          </a:p>
          <a:p>
            <a:r>
              <a:rPr lang="ru-RU" sz="1600" dirty="0" smtClean="0"/>
              <a:t>Именно </a:t>
            </a:r>
            <a:r>
              <a:rPr lang="ru-RU" sz="1600" dirty="0"/>
              <a:t>так </a:t>
            </a:r>
            <a:r>
              <a:rPr lang="ru-RU" sz="1600" dirty="0" smtClean="0"/>
              <a:t>записали </a:t>
            </a:r>
            <a:r>
              <a:rPr lang="ru-RU" sz="1600" dirty="0"/>
              <a:t>в его свидетельство о смерти. </a:t>
            </a:r>
            <a:endParaRPr lang="ru-RU" sz="1600" dirty="0" smtClean="0"/>
          </a:p>
          <a:p>
            <a:r>
              <a:rPr lang="en-US" sz="1400" dirty="0" smtClean="0"/>
              <a:t>http</a:t>
            </a:r>
            <a:r>
              <a:rPr lang="en-US" sz="1400" dirty="0"/>
              <a:t>://liderstvo.org.ua/lideryi-umershie-vo-vremya-seksa/</a:t>
            </a:r>
            <a:endParaRPr lang="ru-RU" sz="1400" dirty="0"/>
          </a:p>
        </p:txBody>
      </p:sp>
      <p:pic>
        <p:nvPicPr>
          <p:cNvPr id="1026" name="Picture 2" descr="http://liderstvo.org.ua/wp-content/uploads/2012/11/nelson-rockefeller_1-300x2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973" y="957490"/>
            <a:ext cx="28575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0499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8711" y="3942285"/>
            <a:ext cx="87416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Через три </a:t>
            </a:r>
            <a:r>
              <a:rPr lang="ru-RU" dirty="0" smtClean="0"/>
              <a:t>дня, </a:t>
            </a:r>
            <a:r>
              <a:rPr lang="ru-RU" b="1" dirty="0" smtClean="0"/>
              <a:t>16 </a:t>
            </a:r>
            <a:r>
              <a:rPr lang="ru-RU" b="1" dirty="0"/>
              <a:t>Кислева 5708 </a:t>
            </a:r>
            <a:r>
              <a:rPr lang="ru-RU" b="1" dirty="0" smtClean="0"/>
              <a:t>г. </a:t>
            </a:r>
            <a:r>
              <a:rPr lang="ru-RU" dirty="0" smtClean="0"/>
              <a:t>(29.11.47)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ООН приняла план раздела Палестины на еврейское и арабское государства (Резолюция номер 181). </a:t>
            </a:r>
            <a:endParaRPr lang="ru-RU" dirty="0" smtClean="0"/>
          </a:p>
          <a:p>
            <a:pPr algn="ctr"/>
            <a:r>
              <a:rPr lang="ru-RU" dirty="0" smtClean="0"/>
              <a:t>За </a:t>
            </a:r>
            <a:r>
              <a:rPr lang="ru-RU" dirty="0"/>
              <a:t>резолюцию проголосовали представители 33 стран, против - 13, воздержались - 10, а представитель Таиланда на голосование просто не пришёл.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883" y="328998"/>
            <a:ext cx="3479320" cy="326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136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8711" y="4072914"/>
            <a:ext cx="87416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Справка.</a:t>
            </a:r>
          </a:p>
          <a:p>
            <a:pPr algn="ctr"/>
            <a:r>
              <a:rPr lang="ru-RU" dirty="0" smtClean="0"/>
              <a:t>Из </a:t>
            </a:r>
            <a:r>
              <a:rPr lang="ru-RU" dirty="0"/>
              <a:t>175 решений Совета Безопасности </a:t>
            </a:r>
            <a:r>
              <a:rPr lang="ru-RU" dirty="0" smtClean="0"/>
              <a:t>до </a:t>
            </a:r>
            <a:r>
              <a:rPr lang="ru-RU" b="1" dirty="0" smtClean="0"/>
              <a:t>1990</a:t>
            </a:r>
            <a:r>
              <a:rPr lang="ru-RU" b="1" dirty="0"/>
              <a:t> </a:t>
            </a:r>
            <a:r>
              <a:rPr lang="ru-RU" dirty="0"/>
              <a:t>года </a:t>
            </a:r>
            <a:r>
              <a:rPr lang="ru-RU" b="1" dirty="0"/>
              <a:t>97</a:t>
            </a:r>
            <a:r>
              <a:rPr lang="ru-RU" dirty="0"/>
              <a:t> были против Израиля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Из</a:t>
            </a:r>
            <a:r>
              <a:rPr lang="ru-RU" dirty="0"/>
              <a:t> </a:t>
            </a:r>
            <a:r>
              <a:rPr lang="ru-RU" b="1" dirty="0"/>
              <a:t>690</a:t>
            </a:r>
            <a:r>
              <a:rPr lang="ru-RU" dirty="0"/>
              <a:t> решений Генеральной Ассамблеи до </a:t>
            </a:r>
            <a:r>
              <a:rPr lang="ru-RU" b="1" dirty="0"/>
              <a:t>1990</a:t>
            </a:r>
            <a:r>
              <a:rPr lang="ru-RU" dirty="0"/>
              <a:t> года </a:t>
            </a:r>
            <a:r>
              <a:rPr lang="ru-RU" b="1" dirty="0"/>
              <a:t>429</a:t>
            </a:r>
            <a:r>
              <a:rPr lang="ru-RU" dirty="0"/>
              <a:t> были против </a:t>
            </a:r>
            <a:r>
              <a:rPr lang="ru-RU" dirty="0" smtClean="0"/>
              <a:t>Израиля</a:t>
            </a:r>
          </a:p>
          <a:p>
            <a:pPr algn="ctr"/>
            <a:r>
              <a:rPr lang="ru-RU" b="1" i="1" dirty="0" smtClean="0"/>
              <a:t>Непроверенная информация</a:t>
            </a:r>
            <a:r>
              <a:rPr lang="ru-RU" i="1" dirty="0" smtClean="0"/>
              <a:t>. </a:t>
            </a:r>
          </a:p>
          <a:p>
            <a:pPr algn="ctr"/>
            <a:r>
              <a:rPr lang="ru-RU" i="1" dirty="0" smtClean="0"/>
              <a:t>Взято здес</a:t>
            </a:r>
            <a:r>
              <a:rPr lang="ru-RU" dirty="0" smtClean="0"/>
              <a:t>ь </a:t>
            </a:r>
            <a:r>
              <a:rPr lang="en-US" dirty="0"/>
              <a:t>http://newrezume.org/news/2016-09-06-16729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883" y="328998"/>
            <a:ext cx="3479320" cy="326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650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756" y="3862431"/>
            <a:ext cx="1059957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13 Кислева 5710 </a:t>
            </a:r>
            <a:r>
              <a:rPr lang="ru-RU" b="1" dirty="0" smtClean="0"/>
              <a:t>г. </a:t>
            </a:r>
            <a:r>
              <a:rPr lang="ru-RU" dirty="0" smtClean="0"/>
              <a:t>(4.12.49).</a:t>
            </a:r>
          </a:p>
          <a:p>
            <a:pPr algn="ctr"/>
            <a:r>
              <a:rPr lang="ru-RU" dirty="0" smtClean="0"/>
              <a:t>В телеграмме, отправленной Давидом Бен-</a:t>
            </a:r>
            <a:r>
              <a:rPr lang="ru-RU" dirty="0" err="1" smtClean="0"/>
              <a:t>Гурионом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министру иностранных дел Моше Шарету в Нью-Йорк </a:t>
            </a:r>
          </a:p>
          <a:p>
            <a:pPr algn="ctr"/>
            <a:r>
              <a:rPr lang="ru-RU" dirty="0" smtClean="0"/>
              <a:t>перед очередным рассмотрением в ООН вопроса о статусе Иерусалима говорилось, </a:t>
            </a:r>
          </a:p>
          <a:p>
            <a:pPr algn="ctr"/>
            <a:r>
              <a:rPr lang="ru-RU" dirty="0" smtClean="0"/>
              <a:t>что Израиль не потерпит никакого иностранного военного присутствия</a:t>
            </a:r>
          </a:p>
          <a:p>
            <a:pPr algn="ctr"/>
            <a:r>
              <a:rPr lang="ru-RU" dirty="0" smtClean="0"/>
              <a:t>в своей столице.</a:t>
            </a:r>
          </a:p>
          <a:p>
            <a:pPr algn="ctr"/>
            <a:r>
              <a:rPr lang="ru-RU" b="1" i="1" dirty="0" smtClean="0"/>
              <a:t>«Если мы окажемся перед выбором</a:t>
            </a:r>
          </a:p>
          <a:p>
            <a:pPr algn="ctr"/>
            <a:r>
              <a:rPr lang="ru-RU" b="1" i="1" dirty="0" smtClean="0"/>
              <a:t> – уйти из Иерусалима или выйти из состава ООН – </a:t>
            </a:r>
          </a:p>
          <a:p>
            <a:pPr algn="ctr"/>
            <a:r>
              <a:rPr lang="ru-RU" b="1" i="1" dirty="0" smtClean="0"/>
              <a:t>мы предпочтем выйти из ООН»</a:t>
            </a:r>
            <a:endParaRPr lang="ru-RU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883" y="328998"/>
            <a:ext cx="3479320" cy="326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074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1435" y="4228353"/>
            <a:ext cx="83882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13 Кислева </a:t>
            </a:r>
            <a:r>
              <a:rPr lang="ru-RU" b="1" dirty="0" smtClean="0"/>
              <a:t>5770 г. </a:t>
            </a:r>
            <a:r>
              <a:rPr lang="ru-RU" dirty="0" smtClean="0"/>
              <a:t>(30.11.2009).  В </a:t>
            </a:r>
            <a:r>
              <a:rPr lang="ru-RU" dirty="0"/>
              <a:t>Мюнхене начался суд над Иваном Демьянюком, обвиняемым в соучастии в </a:t>
            </a:r>
            <a:r>
              <a:rPr lang="ru-RU" dirty="0" smtClean="0"/>
              <a:t>уничтожении </a:t>
            </a:r>
            <a:r>
              <a:rPr lang="ru-RU" dirty="0"/>
              <a:t>евреев в лагере смерти Собибор </a:t>
            </a:r>
            <a:endParaRPr lang="ru-RU" dirty="0" smtClean="0"/>
          </a:p>
          <a:p>
            <a:pPr algn="ctr"/>
            <a:r>
              <a:rPr lang="ru-RU" dirty="0" smtClean="0"/>
              <a:t>на </a:t>
            </a:r>
            <a:r>
              <a:rPr lang="ru-RU" dirty="0"/>
              <a:t>территории Польши в годы Второй мировой войны. </a:t>
            </a:r>
            <a:endParaRPr lang="ru-RU" dirty="0" smtClean="0"/>
          </a:p>
          <a:p>
            <a:pPr algn="ctr"/>
            <a:r>
              <a:rPr lang="ru-RU" dirty="0" smtClean="0"/>
              <a:t>8 Ияра 5771 г. (12.5.2011) г. </a:t>
            </a:r>
            <a:r>
              <a:rPr lang="ru-RU" dirty="0"/>
              <a:t>решением Земельного суда Мюнхена Демьянюк был признан виновным в пособничестве убийству 28060 заключенных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преимущественно </a:t>
            </a:r>
            <a:r>
              <a:rPr lang="ru-RU" dirty="0"/>
              <a:t>евреев, в нацистском лагере смерти Собибор,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приговорен к пяти годам тюремного </a:t>
            </a:r>
            <a:r>
              <a:rPr lang="ru-RU" dirty="0" smtClean="0"/>
              <a:t>заключения</a:t>
            </a:r>
          </a:p>
          <a:p>
            <a:pPr algn="ctr"/>
            <a:r>
              <a:rPr lang="ru-RU" dirty="0" smtClean="0"/>
              <a:t>(по 1 году за убийство 5612 человек).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910" y="555269"/>
            <a:ext cx="4971272" cy="34558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86651" y="1821522"/>
            <a:ext cx="2127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Сдох Демьянюк </a:t>
            </a:r>
          </a:p>
          <a:p>
            <a:r>
              <a:rPr lang="ru-RU" dirty="0" smtClean="0"/>
              <a:t>17 </a:t>
            </a:r>
            <a:r>
              <a:rPr lang="ru-RU" dirty="0"/>
              <a:t>марта 2012 года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возрасте 91 года</a:t>
            </a:r>
          </a:p>
        </p:txBody>
      </p:sp>
    </p:spTree>
    <p:extLst>
      <p:ext uri="{BB962C8B-B14F-4D97-AF65-F5344CB8AC3E}">
        <p14:creationId xmlns:p14="http://schemas.microsoft.com/office/powerpoint/2010/main" val="38749355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329" y="4087306"/>
            <a:ext cx="112660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14 Кислева 5252 </a:t>
            </a:r>
            <a:r>
              <a:rPr lang="ru-RU" b="1" dirty="0" smtClean="0"/>
              <a:t>г. </a:t>
            </a:r>
            <a:r>
              <a:rPr lang="ru-RU" dirty="0" smtClean="0"/>
              <a:t>(16.11.1491). </a:t>
            </a:r>
          </a:p>
          <a:p>
            <a:pPr algn="ctr"/>
            <a:r>
              <a:rPr lang="ru-RU" dirty="0" smtClean="0"/>
              <a:t>Этой датой помечен приговор инквизиции </a:t>
            </a:r>
          </a:p>
          <a:p>
            <a:pPr algn="ctr"/>
            <a:r>
              <a:rPr lang="ru-RU" dirty="0" smtClean="0"/>
              <a:t>восьмерым «иудействующим еретикам» к сожжению за убийство христианского мальчика</a:t>
            </a:r>
          </a:p>
          <a:p>
            <a:pPr algn="ctr"/>
            <a:r>
              <a:rPr lang="ru-RU" dirty="0" smtClean="0"/>
              <a:t> </a:t>
            </a:r>
            <a:r>
              <a:rPr lang="ru-RU" b="1" dirty="0" smtClean="0"/>
              <a:t>(Кровавый навет</a:t>
            </a:r>
            <a:r>
              <a:rPr lang="ru-RU" dirty="0" smtClean="0"/>
              <a:t>). </a:t>
            </a:r>
          </a:p>
          <a:p>
            <a:pPr algn="ctr"/>
            <a:r>
              <a:rPr lang="ru-RU" dirty="0" smtClean="0"/>
              <a:t>Двое евреев и шестеро «конверсос» - евреев-выкрестов - под пытками признали, </a:t>
            </a:r>
          </a:p>
          <a:p>
            <a:pPr algn="ctr"/>
            <a:r>
              <a:rPr lang="ru-RU" dirty="0" smtClean="0"/>
              <a:t>что похитили мальчика в Толедо и привезли его в Ла Гуардиа, чтобы распять. </a:t>
            </a:r>
          </a:p>
        </p:txBody>
      </p:sp>
      <p:pic>
        <p:nvPicPr>
          <p:cNvPr id="7170" name="Picture 2" descr="Simon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978" y="373116"/>
            <a:ext cx="4968801" cy="269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27710" y="3204532"/>
            <a:ext cx="6259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   Одна </a:t>
            </a:r>
            <a:r>
              <a:rPr lang="ru-RU" dirty="0"/>
              <a:t>из фресок кафедрального собора в испанском </a:t>
            </a:r>
            <a:r>
              <a:rPr lang="ru-RU" dirty="0" smtClean="0"/>
              <a:t>Толедо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30650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6573" y="4596352"/>
            <a:ext cx="112660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Легенда гласит, что они высекли мальчика, </a:t>
            </a:r>
          </a:p>
          <a:p>
            <a:pPr algn="ctr"/>
            <a:r>
              <a:rPr lang="ru-RU" dirty="0" smtClean="0"/>
              <a:t>заставили его нести крест и подвергли тем же страданиям, </a:t>
            </a:r>
          </a:p>
          <a:p>
            <a:pPr algn="ctr"/>
            <a:r>
              <a:rPr lang="ru-RU" dirty="0" smtClean="0"/>
              <a:t>какие описаны в Евангелиях применительно к Иисусу.</a:t>
            </a:r>
          </a:p>
          <a:p>
            <a:pPr algn="ctr"/>
            <a:r>
              <a:rPr lang="ru-RU" dirty="0" smtClean="0"/>
              <a:t>В Ла Гуардиа осужденные якобы вырвали у ребенка сердце и с помощью облатки для причастия, </a:t>
            </a:r>
          </a:p>
          <a:p>
            <a:pPr algn="ctr"/>
            <a:r>
              <a:rPr lang="ru-RU" dirty="0" smtClean="0"/>
              <a:t>украденной из церкви, исполнили ритуал, </a:t>
            </a:r>
          </a:p>
          <a:p>
            <a:pPr algn="ctr"/>
            <a:r>
              <a:rPr lang="ru-RU" dirty="0" smtClean="0"/>
              <a:t>имевший целью отравить запасы воды христиан. </a:t>
            </a:r>
            <a:endParaRPr lang="ru-RU" dirty="0"/>
          </a:p>
        </p:txBody>
      </p:sp>
      <p:pic>
        <p:nvPicPr>
          <p:cNvPr id="5122" name="Picture 2" descr="&amp;Kcy;&amp;acy;&amp;rcy;&amp;tcy;&amp;icy;&amp;ncy;&amp;kcy;&amp;icy; &amp;pcy;&amp;ocy; &amp;zcy;&amp;acy;&amp;pcy;&amp;rcy;&amp;ocy;&amp;scy;&amp;ucy; &amp;ncy;&amp;acy;&amp;vcy;&amp;iecy;&amp;t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117" y="707320"/>
            <a:ext cx="5156681" cy="344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1717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5275" y="705648"/>
            <a:ext cx="7513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России тоже имеется своя «жертва еврейского фанатизма». </a:t>
            </a: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95709" y="5488094"/>
            <a:ext cx="955229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Гавриил Белостокский</a:t>
            </a:r>
            <a:r>
              <a:rPr lang="ru-RU" altLang="ru-RU" b="1" dirty="0" smtClean="0">
                <a:latin typeface="Arial" panose="020B0604020202020204" pitchFamily="34" charset="0"/>
              </a:rPr>
              <a:t> </a:t>
            </a:r>
            <a:r>
              <a:rPr lang="ru-RU" altLang="ru-RU" dirty="0" smtClean="0">
                <a:latin typeface="Arial" panose="020B0604020202020204" pitchFamily="34" charset="0"/>
              </a:rPr>
              <a:t>(22.3/2.4.1684 – 20/30.4.1690</a:t>
            </a:r>
            <a:r>
              <a:rPr lang="ru-RU" altLang="ru-RU" dirty="0">
                <a:latin typeface="Arial" panose="020B0604020202020204" pitchFamily="34" charset="0"/>
              </a:rPr>
              <a:t>)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— православный святой,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согласно представлениям, распространенным среди верующих православной церкви,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замучен иудеями.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309" y="1309482"/>
            <a:ext cx="2469094" cy="35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875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317" y="3931824"/>
            <a:ext cx="114064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Через 170 лет весной 5613/1853 года </a:t>
            </a:r>
            <a:r>
              <a:rPr lang="ru-RU" dirty="0" smtClean="0"/>
              <a:t>на Волге нашли ещё 2 трупа – мальчиков 10-ти и 11-ти лет, </a:t>
            </a:r>
          </a:p>
          <a:p>
            <a:pPr algn="ctr"/>
            <a:r>
              <a:rPr lang="ru-RU" dirty="0" smtClean="0"/>
              <a:t>в ритуальном убийстве которых обвинили евреев. Обвиняемые не признали себя виновными.</a:t>
            </a:r>
          </a:p>
          <a:p>
            <a:pPr algn="ctr"/>
            <a:r>
              <a:rPr lang="ru-RU" dirty="0" smtClean="0"/>
              <a:t>Однако, все они были признаны виновными и почти все погибли на каторге. </a:t>
            </a:r>
          </a:p>
          <a:p>
            <a:pPr algn="ctr"/>
            <a:r>
              <a:rPr lang="ru-RU" dirty="0" smtClean="0"/>
              <a:t>Через 15 лет единственный оставшийся в живых </a:t>
            </a:r>
            <a:r>
              <a:rPr lang="ru-RU" dirty="0"/>
              <a:t>Я. Юшкевичер </a:t>
            </a:r>
            <a:r>
              <a:rPr lang="ru-RU" dirty="0" smtClean="0"/>
              <a:t>в </a:t>
            </a:r>
            <a:r>
              <a:rPr lang="ru-RU" dirty="0"/>
              <a:t>апреле 1868 года </a:t>
            </a:r>
            <a:r>
              <a:rPr lang="ru-RU" dirty="0" smtClean="0"/>
              <a:t>был освобожден </a:t>
            </a:r>
            <a:r>
              <a:rPr lang="ru-RU" dirty="0"/>
              <a:t>императорским указом</a:t>
            </a:r>
            <a:r>
              <a:rPr lang="ru-RU" dirty="0" smtClean="0"/>
              <a:t>.</a:t>
            </a:r>
          </a:p>
          <a:p>
            <a:pPr algn="ctr"/>
            <a:r>
              <a:rPr lang="ru-RU" dirty="0"/>
              <a:t>В июне </a:t>
            </a:r>
            <a:r>
              <a:rPr lang="ru-RU" dirty="0" smtClean="0"/>
              <a:t>5616/1856 </a:t>
            </a:r>
            <a:r>
              <a:rPr lang="ru-RU" dirty="0"/>
              <a:t>года комиссия Гирса </a:t>
            </a:r>
            <a:r>
              <a:rPr lang="ru-RU" dirty="0" smtClean="0"/>
              <a:t>(</a:t>
            </a:r>
            <a:r>
              <a:rPr lang="ru-RU" dirty="0"/>
              <a:t>Александр Карлович Гирс (1815—1880) — российский </a:t>
            </a:r>
            <a:r>
              <a:rPr lang="ru-RU" dirty="0" smtClean="0"/>
              <a:t>сенатор) </a:t>
            </a:r>
          </a:p>
          <a:p>
            <a:pPr algn="ctr"/>
            <a:r>
              <a:rPr lang="ru-RU" dirty="0" smtClean="0"/>
              <a:t>пришла </a:t>
            </a:r>
            <a:r>
              <a:rPr lang="ru-RU" dirty="0"/>
              <a:t>к выводу о том, что ни один из саратовских евреев, подозревавшихся в убийстве мальчиков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не может быть признан виновным. </a:t>
            </a:r>
            <a:endParaRPr lang="ru-RU" dirty="0" smtClean="0"/>
          </a:p>
          <a:p>
            <a:pPr algn="ctr"/>
            <a:r>
              <a:rPr lang="ru-RU" dirty="0" smtClean="0"/>
              <a:t>Несколько </a:t>
            </a:r>
            <a:r>
              <a:rPr lang="ru-RU" dirty="0"/>
              <a:t>лжесвидетелей приговорили к каторжным работам или к сдаче в солдаты.</a:t>
            </a:r>
          </a:p>
        </p:txBody>
      </p:sp>
      <p:pic>
        <p:nvPicPr>
          <p:cNvPr id="2050" name="Picture 2" descr="&amp;Gcy;&amp;ucy;&amp;bcy;&amp;iecy;&amp;rcy;&amp;ncy;&amp;scy;&amp;kcy;&amp;ocy;&amp;iecy; &amp;pcy;&amp;rcy;&amp;acy;&amp;vcy;&amp;lcy;&amp;iecy;&amp;ncy;&amp;icy;&amp;iecy; &amp;vcy; &amp;Scy;&amp;acy;&amp;rcy;&amp;acy;&amp;tcy;&amp;ocy;&amp;v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940" y="440475"/>
            <a:ext cx="4154504" cy="323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7253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376" y="4662406"/>
            <a:ext cx="101149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18 </a:t>
            </a:r>
            <a:r>
              <a:rPr lang="ru-RU" b="1" dirty="0"/>
              <a:t>августа </a:t>
            </a:r>
            <a:r>
              <a:rPr lang="ru-RU" b="1" dirty="0" smtClean="0"/>
              <a:t>2012 г. </a:t>
            </a:r>
            <a:r>
              <a:rPr lang="ru-RU" dirty="0" smtClean="0"/>
              <a:t>(30 Ава 5772) мощам </a:t>
            </a:r>
            <a:r>
              <a:rPr lang="ru-RU" dirty="0"/>
              <a:t>Гавриила поклонился Патриарх Московский и всея Руси, предстоятель Русской православной церкви Кирилл </a:t>
            </a:r>
            <a:endParaRPr lang="ru-RU" dirty="0" smtClean="0"/>
          </a:p>
          <a:p>
            <a:pPr algn="ctr"/>
            <a:r>
              <a:rPr lang="ru-RU" dirty="0" smtClean="0"/>
              <a:t>во </a:t>
            </a:r>
            <a:r>
              <a:rPr lang="ru-RU" dirty="0"/>
              <a:t>время своего визита в Белосток </a:t>
            </a:r>
            <a:r>
              <a:rPr lang="ru-RU" dirty="0" smtClean="0"/>
              <a:t>(Польша). </a:t>
            </a:r>
          </a:p>
        </p:txBody>
      </p:sp>
      <p:pic>
        <p:nvPicPr>
          <p:cNvPr id="1030" name="Picture 6" descr="&amp;Kcy;&amp;acy;&amp;rcy;&amp;tcy;&amp;icy;&amp;ncy;&amp;kcy;&amp;icy; &amp;pcy;&amp;ocy; &amp;zcy;&amp;acy;&amp;pcy;&amp;rcy;&amp;ocy;&amp;scy;&amp;ucy; &amp;Bcy;&amp;iecy;&amp;lcy;&amp;ocy;&amp;scy;&amp;tcy;&amp;ocy;&amp;kcy; &amp;Pcy;&amp;acy;&amp;tcy;&amp;rcy;&amp;icy;&amp;acy;&amp;rcy;&amp;khcy;  &amp;Kcy;&amp;icy;&amp;rcy;&amp;icy;&amp;lcy;&amp;l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174" y="826785"/>
            <a:ext cx="4781386" cy="318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43101" y="1680679"/>
            <a:ext cx="43488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Еще через 170 лет,</a:t>
            </a:r>
          </a:p>
          <a:p>
            <a:pPr algn="ctr"/>
            <a:r>
              <a:rPr lang="ru-RU" dirty="0" smtClean="0"/>
              <a:t>Иерарх</a:t>
            </a:r>
            <a:endParaRPr lang="en-US" dirty="0" smtClean="0"/>
          </a:p>
          <a:p>
            <a:pPr algn="ctr"/>
            <a:r>
              <a:rPr lang="ru-RU" dirty="0" smtClean="0"/>
              <a:t> </a:t>
            </a:r>
            <a:r>
              <a:rPr lang="ru-RU" dirty="0"/>
              <a:t>Польской Православной Церкви преподнес Святейшему Патриарху </a:t>
            </a:r>
            <a:endParaRPr lang="en-US" dirty="0" smtClean="0"/>
          </a:p>
          <a:p>
            <a:pPr algn="ctr"/>
            <a:r>
              <a:rPr lang="ru-RU" dirty="0" smtClean="0"/>
              <a:t>образ </a:t>
            </a:r>
            <a:r>
              <a:rPr lang="ru-RU" dirty="0"/>
              <a:t>мученика Гавриила </a:t>
            </a:r>
            <a:r>
              <a:rPr lang="ru-RU" dirty="0" smtClean="0"/>
              <a:t>Белостокского</a:t>
            </a:r>
            <a:endParaRPr lang="en-US" dirty="0" smtClean="0"/>
          </a:p>
          <a:p>
            <a:pPr algn="ctr"/>
            <a:r>
              <a:rPr lang="ru-RU" dirty="0" smtClean="0"/>
              <a:t> </a:t>
            </a:r>
            <a:r>
              <a:rPr lang="ru-RU" dirty="0"/>
              <a:t>с частицей мощей.</a:t>
            </a:r>
          </a:p>
        </p:txBody>
      </p:sp>
    </p:spTree>
    <p:extLst>
      <p:ext uri="{BB962C8B-B14F-4D97-AF65-F5344CB8AC3E}">
        <p14:creationId xmlns:p14="http://schemas.microsoft.com/office/powerpoint/2010/main" val="2201947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p.vk.me/c630627/v630627542/1e1aa/CtoDJ8yBDx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807" y="890687"/>
            <a:ext cx="1776919" cy="266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19243" y="4142064"/>
            <a:ext cx="73780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b="1" dirty="0" smtClean="0"/>
              <a:t>И в неньке-Украине организовали Храм </a:t>
            </a:r>
            <a:r>
              <a:rPr lang="ru-RU" b="1" dirty="0"/>
              <a:t>cвятого </a:t>
            </a:r>
            <a:r>
              <a:rPr lang="ru-RU" b="1" dirty="0" smtClean="0"/>
              <a:t>мученика</a:t>
            </a:r>
          </a:p>
          <a:p>
            <a:pPr algn="ctr"/>
            <a:r>
              <a:rPr lang="ru-RU" b="1" dirty="0" smtClean="0"/>
              <a:t> </a:t>
            </a:r>
            <a:r>
              <a:rPr lang="ru-RU" b="1" dirty="0"/>
              <a:t>мл. Гавриила Белостокского </a:t>
            </a:r>
            <a:endParaRPr lang="en-US" b="1" dirty="0" smtClean="0"/>
          </a:p>
          <a:p>
            <a:pPr algn="ctr"/>
            <a:r>
              <a:rPr lang="en-US" dirty="0"/>
              <a:t>(</a:t>
            </a:r>
            <a:r>
              <a:rPr lang="ru-RU" dirty="0"/>
              <a:t>украинской православной церкви</a:t>
            </a:r>
            <a:r>
              <a:rPr lang="en-US" dirty="0" smtClean="0"/>
              <a:t>)</a:t>
            </a:r>
            <a:endParaRPr lang="en-US" b="1" dirty="0" smtClean="0"/>
          </a:p>
          <a:p>
            <a:pPr algn="ctr"/>
            <a:r>
              <a:rPr lang="ru-RU" dirty="0" smtClean="0"/>
              <a:t>при </a:t>
            </a:r>
            <a:r>
              <a:rPr lang="ru-RU" dirty="0"/>
              <a:t>Харьковском областном </a:t>
            </a:r>
            <a:r>
              <a:rPr lang="ru-RU" dirty="0" smtClean="0"/>
              <a:t>специализированном </a:t>
            </a:r>
            <a:r>
              <a:rPr lang="ru-RU" dirty="0"/>
              <a:t>доме ребенка №</a:t>
            </a:r>
            <a:r>
              <a:rPr lang="ru-RU" dirty="0" smtClean="0"/>
              <a:t>1.</a:t>
            </a:r>
          </a:p>
          <a:p>
            <a:pPr algn="ctr"/>
            <a:r>
              <a:rPr lang="ru-RU" dirty="0" smtClean="0"/>
              <a:t>«Храм»  </a:t>
            </a:r>
            <a:r>
              <a:rPr lang="ru-RU" dirty="0"/>
              <a:t>был </a:t>
            </a:r>
            <a:r>
              <a:rPr lang="ru-RU" dirty="0" smtClean="0"/>
              <a:t>освящён в 2008 г.</a:t>
            </a:r>
          </a:p>
          <a:p>
            <a:pPr algn="ctr"/>
            <a:r>
              <a:rPr lang="ru-RU" dirty="0" smtClean="0"/>
              <a:t>в </a:t>
            </a:r>
            <a:r>
              <a:rPr lang="ru-RU" dirty="0"/>
              <a:t>праздник Благовещения Пресвятой </a:t>
            </a:r>
            <a:r>
              <a:rPr lang="ru-RU" dirty="0" smtClean="0"/>
              <a:t>Богородицы.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26985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7613" y="4280563"/>
            <a:ext cx="826416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14 Кислева</a:t>
            </a:r>
            <a:r>
              <a:rPr lang="en-US" b="1" dirty="0" smtClean="0"/>
              <a:t> 5642</a:t>
            </a:r>
            <a:r>
              <a:rPr lang="ru-RU" b="1" dirty="0" smtClean="0"/>
              <a:t> г </a:t>
            </a:r>
            <a:r>
              <a:rPr lang="ru-RU" dirty="0" smtClean="0"/>
              <a:t>родился </a:t>
            </a:r>
            <a:r>
              <a:rPr lang="ru-RU" b="1" dirty="0" smtClean="0"/>
              <a:t>Николай Иванович Блинов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smtClean="0"/>
              <a:t>6.12.1881</a:t>
            </a:r>
            <a:r>
              <a:rPr lang="ru-RU" dirty="0"/>
              <a:t>, Житомир — </a:t>
            </a:r>
            <a:r>
              <a:rPr lang="ru-RU" dirty="0" smtClean="0"/>
              <a:t>19 Нисана 5665/24.4.1905</a:t>
            </a:r>
            <a:r>
              <a:rPr lang="ru-RU" dirty="0"/>
              <a:t>, Житомир) </a:t>
            </a:r>
            <a:endParaRPr lang="ru-RU" dirty="0" smtClean="0"/>
          </a:p>
          <a:p>
            <a:pPr algn="ctr"/>
            <a:r>
              <a:rPr lang="ru-RU" dirty="0" smtClean="0"/>
              <a:t>— </a:t>
            </a:r>
            <a:r>
              <a:rPr lang="ru-RU" dirty="0"/>
              <a:t>русский </a:t>
            </a:r>
            <a:r>
              <a:rPr lang="ru-RU" dirty="0" smtClean="0"/>
              <a:t>дворянин, эсер, </a:t>
            </a:r>
          </a:p>
          <a:p>
            <a:pPr algn="ctr"/>
            <a:r>
              <a:rPr lang="ru-RU" dirty="0" smtClean="0"/>
              <a:t>пытавшийся </a:t>
            </a:r>
            <a:r>
              <a:rPr lang="ru-RU" dirty="0"/>
              <a:t>остановить житомирский еврейский погром </a:t>
            </a:r>
            <a:r>
              <a:rPr lang="ru-RU" dirty="0" smtClean="0"/>
              <a:t>1905 года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и убитый </a:t>
            </a:r>
            <a:r>
              <a:rPr lang="ru-RU" dirty="0" smtClean="0"/>
              <a:t>погромщиками.</a:t>
            </a:r>
            <a:endParaRPr lang="ru-RU" dirty="0"/>
          </a:p>
        </p:txBody>
      </p:sp>
      <p:pic>
        <p:nvPicPr>
          <p:cNvPr id="1028" name="Picture 4" descr="http://foto.zhzh.info/_ph/7/2/733724763.jpg?14806094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380" y="883287"/>
            <a:ext cx="1905000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6887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2681" y="3889725"/>
            <a:ext cx="98510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18 нисана 5642 г. </a:t>
            </a:r>
            <a:r>
              <a:rPr lang="ru-RU" dirty="0" smtClean="0"/>
              <a:t>(23.4.1905) </a:t>
            </a:r>
            <a:r>
              <a:rPr lang="ru-RU" dirty="0"/>
              <a:t>в городе </a:t>
            </a:r>
            <a:r>
              <a:rPr lang="ru-RU" dirty="0" smtClean="0"/>
              <a:t>Житомире начался </a:t>
            </a:r>
            <a:r>
              <a:rPr lang="ru-RU" dirty="0"/>
              <a:t>еврейский погром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Николай Блинов вышел к погромщикам для переговоров и был убит толпой. </a:t>
            </a:r>
            <a:endParaRPr lang="ru-RU" dirty="0" smtClean="0"/>
          </a:p>
          <a:p>
            <a:pPr algn="ctr"/>
            <a:r>
              <a:rPr lang="ru-RU" dirty="0" smtClean="0"/>
              <a:t>Расправа </a:t>
            </a:r>
            <a:r>
              <a:rPr lang="ru-RU" dirty="0"/>
              <a:t>была более жестокой, чем с евреями, поскольку Блинов воспринимался «предателем». Били булыжниками и штыком в лицо со словами</a:t>
            </a:r>
            <a:r>
              <a:rPr lang="ru-RU" dirty="0" smtClean="0"/>
              <a:t>: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«Хоть ты и русский, но </a:t>
            </a:r>
            <a:r>
              <a:rPr lang="ru-RU" i="1" dirty="0"/>
              <a:t>сицилист</a:t>
            </a:r>
            <a:r>
              <a:rPr lang="ru-RU" dirty="0"/>
              <a:t> и хуже жидов, пришёл на защиту их». </a:t>
            </a:r>
            <a:br>
              <a:rPr lang="ru-RU" dirty="0"/>
            </a:br>
            <a:r>
              <a:rPr lang="ru-RU" dirty="0"/>
              <a:t>После погрома в Житомире </a:t>
            </a:r>
            <a:r>
              <a:rPr lang="ru-RU" b="1" dirty="0"/>
              <a:t>под суд были отданы участники еврейской самообороны </a:t>
            </a:r>
            <a:endParaRPr lang="ru-RU" b="1" dirty="0" smtClean="0"/>
          </a:p>
          <a:p>
            <a:pPr algn="ctr"/>
            <a:r>
              <a:rPr lang="ru-RU" dirty="0" smtClean="0"/>
              <a:t>за </a:t>
            </a:r>
            <a:r>
              <a:rPr lang="ru-RU" dirty="0"/>
              <a:t>незаконное хранение оружия и стрельбу по </a:t>
            </a:r>
            <a:r>
              <a:rPr lang="ru-RU" dirty="0" smtClean="0"/>
              <a:t>погромщикам.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2" descr="&amp;Ncy;. &amp;Bcy;&amp;lcy;&amp;icy;&amp;ncy;&amp;ocy;&amp;vcy; — &amp;scy;&amp;tcy;&amp;ucy;&amp;dcy;&amp;iecy;&amp;ncy;&amp;tcy; &amp;ZHcy;&amp;iecy;&amp;ncy;&amp;iecy;&amp;vcy;&amp;scy;&amp;kcy;&amp;ocy;&amp;gcy;&amp;ocy; &amp;ucy;&amp;ncy;&amp;icy;&amp;vcy;&amp;iecy;&amp;rcy;&amp;scy;&amp;icy;&amp;tcy;&amp;iecy;&amp;tcy;&amp;acy;. 19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93" y="1067895"/>
            <a:ext cx="3583928" cy="238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0526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494334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До революции имя Николая Блинова было первым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поминальных списках в </a:t>
            </a:r>
            <a:r>
              <a:rPr lang="ru-RU" dirty="0" smtClean="0"/>
              <a:t>синагогах Житомира. </a:t>
            </a:r>
          </a:p>
          <a:p>
            <a:pPr algn="ctr"/>
            <a:r>
              <a:rPr lang="ru-RU" dirty="0" smtClean="0"/>
              <a:t>На </a:t>
            </a:r>
            <a:r>
              <a:rPr lang="ru-RU" dirty="0"/>
              <a:t>одной из житомирских синагог была установлена мемориальная доска в его честь.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В 1930-х годах синагога уничтожена советской </a:t>
            </a:r>
            <a:r>
              <a:rPr lang="ru-RU" dirty="0" smtClean="0"/>
              <a:t>властью.)</a:t>
            </a:r>
            <a:endParaRPr lang="ru-RU" dirty="0"/>
          </a:p>
        </p:txBody>
      </p:sp>
      <p:pic>
        <p:nvPicPr>
          <p:cNvPr id="3074" name="Picture 2" descr="&amp;Kcy;&amp;acy;&amp;rcy;&amp;tcy;&amp;icy;&amp;ncy;&amp;kcy;&amp;icy; &amp;pcy;&amp;ocy; &amp;zcy;&amp;acy;&amp;pcy;&amp;rcy;&amp;ocy;&amp;scy;&amp;ucy; &amp;scy;&amp;icy;&amp;ncy;&amp;acy;&amp;gcy;&amp;ocy;&amp;gcy;&amp;acy; &amp;vcy; &amp;gcy;&amp;ocy;&amp;rcy;&amp;ocy;&amp;dcy;&amp;iecy; &amp;ZHcy;&amp;icy;&amp;tcy;&amp;ocy;&amp;mcy;&amp;icy;&amp;r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59569"/>
            <a:ext cx="6086475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1532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p.vk.me/c623816/v623816227/3d53e/ISvveyKSrt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39" y="496086"/>
            <a:ext cx="4953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51455" y="254965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Стела с памятной доской на </a:t>
            </a:r>
            <a:r>
              <a:rPr lang="ru-RU" dirty="0"/>
              <a:t>территории кампуса </a:t>
            </a:r>
            <a:r>
              <a:rPr lang="ru-RU" dirty="0" smtClean="0"/>
              <a:t>Ариельского университета </a:t>
            </a:r>
          </a:p>
          <a:p>
            <a:pPr algn="ctr"/>
            <a:r>
              <a:rPr lang="ru-RU" dirty="0" smtClean="0"/>
              <a:t>установлена в 5772/2012 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4312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6025" y="491576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14 Кислева </a:t>
            </a:r>
            <a:r>
              <a:rPr lang="ru-RU" b="1" dirty="0" smtClean="0"/>
              <a:t>5672 г. </a:t>
            </a:r>
            <a:r>
              <a:rPr lang="ru-RU" dirty="0" smtClean="0"/>
              <a:t>(5.12.11) </a:t>
            </a:r>
          </a:p>
          <a:p>
            <a:pPr algn="ctr"/>
            <a:r>
              <a:rPr lang="ru-RU" dirty="0" smtClean="0"/>
              <a:t>Родился Владислав </a:t>
            </a:r>
            <a:r>
              <a:rPr lang="ru-RU" dirty="0"/>
              <a:t>Шпильман - музыкант, пианист, сумевший выжить в Варшавском гетто,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опубликовавший об этом воспоминания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По </a:t>
            </a:r>
            <a:r>
              <a:rPr lang="ru-RU" dirty="0"/>
              <a:t>ним был поставлен фильм "Пианист"</a:t>
            </a:r>
          </a:p>
        </p:txBody>
      </p:sp>
      <p:pic>
        <p:nvPicPr>
          <p:cNvPr id="2050" name="Picture 2" descr="&amp;Kcy;&amp;acy;&amp;rcy;&amp;tcy;&amp;icy;&amp;ncy;&amp;kcy;&amp;icy; &amp;pcy;&amp;ocy; &amp;zcy;&amp;acy;&amp;pcy;&amp;rcy;&amp;ocy;&amp;scy;&amp;ucy; &amp;Vcy;. &amp;SHcy;&amp;pcy;&amp;icy;&amp;lcy;&amp;softcy;&amp;mcy;&amp;acy;&amp;ncy; - &amp;mcy;&amp;ucy;&amp;zcy;&amp;ycy;&amp;kcy;&amp;acy;&amp;ncy;&amp;tcy;, &amp;pcy;&amp;icy;&amp;acy;&amp;ncy;&amp;icy;&amp;scy;&amp;tcy;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875" y="568164"/>
            <a:ext cx="54483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35611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599" y="4796135"/>
            <a:ext cx="99956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, Helvetica, sans-serif"/>
              </a:rPr>
              <a:t>14 Кислева 5666 г. </a:t>
            </a:r>
            <a:r>
              <a:rPr lang="ru-RU" dirty="0" smtClean="0">
                <a:latin typeface="Arial, Helvetica, sans-serif"/>
              </a:rPr>
              <a:t>(12.12.05) </a:t>
            </a:r>
            <a:r>
              <a:rPr lang="ru-RU" dirty="0">
                <a:latin typeface="Arial, Helvetica, sans-serif"/>
              </a:rPr>
              <a:t>- В </a:t>
            </a:r>
            <a:r>
              <a:rPr lang="ru-RU" dirty="0" smtClean="0">
                <a:latin typeface="Arial, Helvetica, sans-serif"/>
              </a:rPr>
              <a:t>Бердичеве </a:t>
            </a:r>
            <a:r>
              <a:rPr lang="ru-RU" dirty="0">
                <a:latin typeface="Arial, Helvetica, sans-serif"/>
              </a:rPr>
              <a:t>Житомирской </a:t>
            </a:r>
            <a:r>
              <a:rPr lang="ru-RU" dirty="0" smtClean="0">
                <a:latin typeface="Arial, Helvetica, sans-serif"/>
              </a:rPr>
              <a:t>области (Украина) </a:t>
            </a:r>
          </a:p>
          <a:p>
            <a:pPr algn="ctr"/>
            <a:r>
              <a:rPr lang="ru-RU" dirty="0" smtClean="0">
                <a:latin typeface="Arial, Helvetica, sans-serif"/>
              </a:rPr>
              <a:t>в </a:t>
            </a:r>
            <a:r>
              <a:rPr lang="ru-RU" dirty="0">
                <a:latin typeface="Arial, Helvetica, sans-serif"/>
              </a:rPr>
              <a:t>семье инженера-химика Соломона </a:t>
            </a:r>
            <a:r>
              <a:rPr lang="ru-RU" dirty="0" smtClean="0">
                <a:latin typeface="Arial, Helvetica, sans-serif"/>
              </a:rPr>
              <a:t>Гроссмана</a:t>
            </a:r>
          </a:p>
          <a:p>
            <a:pPr algn="ctr"/>
            <a:r>
              <a:rPr lang="ru-RU" dirty="0" smtClean="0">
                <a:latin typeface="Arial, Helvetica, sans-serif"/>
              </a:rPr>
              <a:t>родился </a:t>
            </a:r>
            <a:r>
              <a:rPr lang="ru-RU" dirty="0">
                <a:latin typeface="Arial, Helvetica, sans-serif"/>
              </a:rPr>
              <a:t>сын </a:t>
            </a:r>
            <a:r>
              <a:rPr lang="ru-RU" b="1" dirty="0">
                <a:latin typeface="Arial, Helvetica, sans-serif"/>
              </a:rPr>
              <a:t>Иосиф </a:t>
            </a:r>
            <a:r>
              <a:rPr lang="ru-RU" b="1" dirty="0" smtClean="0">
                <a:latin typeface="Arial, Helvetica, sans-serif"/>
              </a:rPr>
              <a:t>(Василий</a:t>
            </a:r>
            <a:r>
              <a:rPr lang="ru-RU" b="1" dirty="0">
                <a:latin typeface="Arial, Helvetica, sans-serif"/>
              </a:rPr>
              <a:t>) </a:t>
            </a:r>
            <a:r>
              <a:rPr lang="ru-RU" b="1" dirty="0" smtClean="0">
                <a:latin typeface="Arial, Helvetica, sans-serif"/>
              </a:rPr>
              <a:t>Гроссман</a:t>
            </a:r>
            <a:r>
              <a:rPr lang="ru-RU" dirty="0" smtClean="0">
                <a:latin typeface="Arial, Helvetica, sans-serif"/>
              </a:rPr>
              <a:t>. </a:t>
            </a:r>
          </a:p>
          <a:p>
            <a:pPr algn="ctr"/>
            <a:r>
              <a:rPr lang="ru-RU" dirty="0" smtClean="0"/>
              <a:t>Умер И.С.Гроссман </a:t>
            </a:r>
            <a:r>
              <a:rPr lang="ru-RU" dirty="0"/>
              <a:t>в Москве </a:t>
            </a:r>
            <a:r>
              <a:rPr lang="ru-RU" dirty="0" smtClean="0"/>
              <a:t>9 Элуля 5727 (14.9.67) года.</a:t>
            </a:r>
            <a:r>
              <a:rPr lang="ru-RU" dirty="0" smtClean="0">
                <a:latin typeface="Arial, Helvetica, sans-serif"/>
              </a:rPr>
              <a:t> </a:t>
            </a:r>
          </a:p>
        </p:txBody>
      </p:sp>
      <p:pic>
        <p:nvPicPr>
          <p:cNvPr id="3074" name="Picture 2" descr="&amp;Kcy;&amp;acy;&amp;rcy;&amp;tcy;&amp;icy;&amp;ncy;&amp;kcy;&amp;icy; &amp;pcy;&amp;ocy; &amp;zcy;&amp;acy;&amp;pcy;&amp;rcy;&amp;ocy;&amp;scy;&amp;ucy; &amp;Icy;&amp;ocy;&amp;scy;&amp;icy;&amp;fcy; (&amp;Vcy;&amp;acy;&amp;scy;&amp;icy;&amp;lcy;&amp;icy;&amp;jcy;) &amp;Gcy;&amp;rcy;&amp;ocy;&amp;scy;&amp;scy;&amp;mcy;&amp;acy;&amp;ncy;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173" y="1061464"/>
            <a:ext cx="43815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6820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9908" y="4078260"/>
            <a:ext cx="72413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1947 году в Москве должна была выйти книга, </a:t>
            </a:r>
            <a:r>
              <a:rPr lang="ru-RU" dirty="0" smtClean="0"/>
              <a:t>подготовленная Маргаритой </a:t>
            </a:r>
            <a:r>
              <a:rPr lang="ru-RU" dirty="0"/>
              <a:t>Алигер, Вениамином Кавериным, Рувимом Фраерманом, Виктором Шкловским и </a:t>
            </a:r>
            <a:r>
              <a:rPr lang="ru-RU" dirty="0" smtClean="0"/>
              <a:t>другими </a:t>
            </a:r>
            <a:r>
              <a:rPr lang="ru-RU" dirty="0"/>
              <a:t>под руководством Василия Гроссмана и Ильи Эренбурга.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этот сборник должны были войти </a:t>
            </a:r>
            <a:r>
              <a:rPr lang="ru-RU" i="1" dirty="0"/>
              <a:t>"рассказы спасшихся евреев, свидетелей зверств, немецкие приказы, дневники и показания палачей, записки и дневники </a:t>
            </a:r>
            <a:r>
              <a:rPr lang="ru-RU" i="1" dirty="0" smtClean="0"/>
              <a:t>укрывшихся».</a:t>
            </a:r>
            <a:endParaRPr lang="ru-RU" i="1" dirty="0"/>
          </a:p>
        </p:txBody>
      </p:sp>
      <p:sp>
        <p:nvSpPr>
          <p:cNvPr id="3" name="AutoShape 2" descr="&amp;Kcy;&amp;acy;&amp;rcy;&amp;tcy;&amp;icy;&amp;ncy;&amp;kcy;&amp;icy; &amp;pcy;&amp;ocy; &amp;zcy;&amp;acy;&amp;pcy;&amp;rcy;&amp;ocy;&amp;scy;&amp;ucy; &amp;Vcy;&amp;acy;&amp;scy;&amp;icy;&amp;lcy;&amp;icy;&amp;yacy; &amp;Gcy;&amp;rcy;&amp;ocy;&amp;scy;&amp;scy;&amp;mcy;&amp;acy;&amp;ncy;&amp;acy; &amp;icy; &amp;Icy;&amp;lcy;&amp;softcy;&amp;icy; &amp;Ecy;&amp;rcy;&amp;iecy;&amp;ncy;&amp;bcy;&amp;ucy;&amp;rcy;&amp;g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&amp;Kcy;&amp;acy;&amp;rcy;&amp;tcy;&amp;icy;&amp;ncy;&amp;kcy;&amp;icy; &amp;pcy;&amp;ocy; &amp;zcy;&amp;acy;&amp;pcy;&amp;rcy;&amp;ocy;&amp;scy;&amp;ucy; &amp;Vcy;&amp;acy;&amp;scy;&amp;icy;&amp;lcy;&amp;icy;&amp;yacy; &amp;Gcy;&amp;rcy;&amp;ocy;&amp;scy;&amp;scy;&amp;mcy;&amp;acy;&amp;ncy;&amp;acy; &amp;icy; &amp;Icy;&amp;lcy;&amp;softcy;&amp;icy; &amp;Ecy;&amp;rcy;&amp;iecy;&amp;ncy;&amp;bcy;&amp;ucy;&amp;rcy;&amp;gcy;&amp;acy;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719" y="1044901"/>
            <a:ext cx="4134538" cy="248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046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&amp;Kcy;&amp;acy;&amp;rcy;&amp;tcy;&amp;icy;&amp;ncy;&amp;kcy;&amp;icy; &amp;pcy;&amp;ocy; &amp;zcy;&amp;acy;&amp;pcy;&amp;rcy;&amp;ocy;&amp;scy;&amp;ucy; &amp;Vcy;&amp;acy;&amp;scy;&amp;icy;&amp;lcy;&amp;icy;&amp;jcy; &amp;Gcy;&amp;rcy;&amp;ocy;&amp;scy;&amp;scy;&amp;mcy;&amp;acy;&amp;ncy; &amp;Ecy;&amp;rcy;&amp;iecy;&amp;ncy;&amp;bcy;&amp;ucy;&amp;rcy;&amp;gcy; &amp;CHcy;&amp;iecy;&amp;rcy;&amp;ncy;&amp;acy;&amp;yacy; &amp;kcy;&amp;ncy;&amp;icy; &amp;g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634" y="804769"/>
            <a:ext cx="19050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38669" y="2039328"/>
            <a:ext cx="35025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Обложка </a:t>
            </a:r>
            <a:endParaRPr lang="ru-RU" dirty="0" smtClean="0"/>
          </a:p>
          <a:p>
            <a:pPr algn="ctr"/>
            <a:r>
              <a:rPr lang="ru-RU" dirty="0" smtClean="0"/>
              <a:t>уничтоженной </a:t>
            </a:r>
            <a:r>
              <a:rPr lang="ru-RU" dirty="0"/>
              <a:t>верстки 1947 года.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61128" y="4055719"/>
            <a:ext cx="71370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”Черная Книга” была закончена в начале 1944 года. </a:t>
            </a:r>
            <a:endParaRPr lang="ru-RU" dirty="0" smtClean="0"/>
          </a:p>
          <a:p>
            <a:pPr algn="ctr"/>
            <a:r>
              <a:rPr lang="ru-RU" dirty="0" smtClean="0"/>
              <a:t>Наконец </a:t>
            </a:r>
            <a:r>
              <a:rPr lang="ru-RU" dirty="0"/>
              <a:t>книгу отпечатали. </a:t>
            </a:r>
            <a:endParaRPr lang="ru-RU" dirty="0" smtClean="0"/>
          </a:p>
          <a:p>
            <a:pPr algn="ctr"/>
            <a:r>
              <a:rPr lang="ru-RU" dirty="0" smtClean="0"/>
              <a:t>Когда </a:t>
            </a:r>
            <a:r>
              <a:rPr lang="ru-RU" dirty="0"/>
              <a:t>в конце 1948 года закрыли Еврейский антифашистский комитет, книгу уничтожили. </a:t>
            </a:r>
            <a:endParaRPr lang="ru-RU" dirty="0" smtClean="0"/>
          </a:p>
          <a:p>
            <a:pPr algn="ctr"/>
            <a:r>
              <a:rPr lang="ru-RU" dirty="0" smtClean="0"/>
              <a:t>Подробнее </a:t>
            </a:r>
            <a:r>
              <a:rPr lang="ru-RU" dirty="0"/>
              <a:t>на livelib.ru</a:t>
            </a:r>
            <a:r>
              <a:rPr lang="ru-RU" dirty="0" smtClean="0"/>
              <a:t>: https</a:t>
            </a:r>
            <a:r>
              <a:rPr lang="ru-RU" dirty="0"/>
              <a:t>://www.livelib.ru/work/1001264741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940416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6163" y="5007869"/>
            <a:ext cx="79395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                                    Книга была </a:t>
            </a:r>
          </a:p>
          <a:p>
            <a:r>
              <a:rPr lang="ru-RU" dirty="0" smtClean="0"/>
              <a:t>             издана в 1980 г в Израиле                                             и </a:t>
            </a:r>
            <a:r>
              <a:rPr lang="ru-RU" dirty="0"/>
              <a:t>в 1993 </a:t>
            </a:r>
            <a:r>
              <a:rPr lang="ru-RU" dirty="0" smtClean="0"/>
              <a:t>г. в России.</a:t>
            </a:r>
          </a:p>
          <a:p>
            <a:pPr algn="ctr"/>
            <a:r>
              <a:rPr lang="ru-RU" dirty="0" smtClean="0"/>
              <a:t>             Объём книги – 27 томов.</a:t>
            </a:r>
          </a:p>
        </p:txBody>
      </p:sp>
      <p:pic>
        <p:nvPicPr>
          <p:cNvPr id="5122" name="Picture 2" descr="https://j.livelib.ru/boocover/1000470853/200/5bbb/Ilya_Erenburg_Vasilij_Grossman__Chernaya_kni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447" y="683372"/>
            <a:ext cx="2725271" cy="385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&amp;Ecy;&amp;rcy;&amp;iecy;&amp;ncy;&amp;bcy;&amp;ucy;&amp;rcy;&amp;gcy; &amp;Icy;&amp;lcy;&amp;softcy;&amp;yacy;, &amp;Gcy;&amp;rcy;&amp;ocy;&amp;scy;&amp;scy;&amp;mcy;&amp;acy;&amp;ncy; &amp;Vcy;&amp;acy;&amp;scy;&amp;icy;&amp;lcy;&amp;icy;&amp;jcy;, &amp;Acy;&amp;lcy;&amp;icy;&amp;gcy;&amp;iecy;&amp;rcy; &amp;Mcy;&amp;acy;&amp;rcy;&amp;gcy;&amp;acy;&amp;rcy;&amp;icy;&amp;tcy;&amp;acy; &amp;icy; &amp;dcy;&amp;rcy;. &amp;CHcy;&amp;iecy;&amp;rcy;&amp;ncy;&amp;acy;&amp;yacy; &amp;kcy;&amp;ncy;&amp;icy;&amp;gcy;&amp;a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151" y="683372"/>
            <a:ext cx="27813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264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8650" y="5846855"/>
            <a:ext cx="79395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Желающие могут скачать её 1-томный вариант на 689 страницах </a:t>
            </a:r>
            <a:r>
              <a:rPr lang="ru-RU" dirty="0" smtClean="0">
                <a:hlinkClick r:id="rId2"/>
              </a:rPr>
              <a:t>отсюда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3074" name="Picture 2" descr="&amp;Kcy;&amp;acy;&amp;rcy;&amp;tcy;&amp;icy;&amp;ncy;&amp;kcy;&amp;icy; &amp;pcy;&amp;ocy; &amp;zcy;&amp;acy;&amp;pcy;&amp;rcy;&amp;ocy;&amp;scy;&amp;ucy; &amp;Vcy;&amp;acy;&amp;scy;&amp;icy;&amp;lcy;&amp;icy;&amp;yacy; &amp;Gcy;&amp;rcy;&amp;ocy;&amp;scy;&amp;scy;&amp;mcy;&amp;acy;&amp;ncy;&amp;acy; &amp;icy; &amp;Icy;&amp;lcy;&amp;softcy;&amp;icy; &amp;Ecy;&amp;rcy;&amp;iecy;&amp;ncy;&amp;bcy;&amp;ucy;&amp;rcy;&amp;gcy;&amp;acy;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264" y="1341992"/>
            <a:ext cx="55626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6438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7942" y="4585163"/>
            <a:ext cx="86214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14 Кислева 5711 г. </a:t>
            </a:r>
            <a:r>
              <a:rPr lang="ru-RU" dirty="0" smtClean="0"/>
              <a:t>(1909 </a:t>
            </a:r>
            <a:r>
              <a:rPr lang="ru-RU" dirty="0"/>
              <a:t>- </a:t>
            </a:r>
            <a:r>
              <a:rPr lang="ru-RU" dirty="0" smtClean="0"/>
              <a:t>23.11.1950). </a:t>
            </a:r>
            <a:r>
              <a:rPr lang="ru-RU" dirty="0"/>
              <a:t>«За шпионаж и враждебную националистическую деятельность» казнена журналистка </a:t>
            </a:r>
            <a:endParaRPr lang="ru-RU" dirty="0" smtClean="0"/>
          </a:p>
          <a:p>
            <a:pPr algn="ctr"/>
            <a:r>
              <a:rPr lang="ru-RU" dirty="0" smtClean="0"/>
              <a:t>Мириам </a:t>
            </a:r>
            <a:r>
              <a:rPr lang="ru-RU" dirty="0"/>
              <a:t>(Мирра) </a:t>
            </a:r>
            <a:r>
              <a:rPr lang="ru-RU" dirty="0" smtClean="0"/>
              <a:t>Соломоновна Айзенштадт </a:t>
            </a:r>
            <a:r>
              <a:rPr lang="ru-RU" dirty="0"/>
              <a:t>(дев. Казаринская). </a:t>
            </a:r>
            <a:endParaRPr lang="ru-RU" dirty="0" smtClean="0"/>
          </a:p>
          <a:p>
            <a:pPr algn="ctr"/>
            <a:r>
              <a:rPr lang="ru-RU" dirty="0" smtClean="0"/>
              <a:t>Литературный </a:t>
            </a:r>
            <a:r>
              <a:rPr lang="ru-RU" dirty="0"/>
              <a:t>псевдоним Железнова. </a:t>
            </a:r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098" name="Picture 2" descr="&amp;Kcy;&amp;acy;&amp;rcy;&amp;tcy;&amp;icy;&amp;ncy;&amp;kcy;&amp;icy; &amp;pcy;&amp;ocy; &amp;zcy;&amp;acy;&amp;pcy;&amp;rcy;&amp;ocy;&amp;scy;&amp;ucy; &amp;Mcy;&amp;icy;&amp;rcy;&amp;rcy;&amp;acy;) &amp;Scy;&amp;ocy;&amp;lcy;&amp;ocy;&amp;mcy;&amp;ocy;&amp;ncy;&amp;ocy;&amp;vcy;&amp;ncy;&amp;acy; &amp;Acy;&amp;jcy;&amp;zcy;&amp;iecy;&amp;ncy;&amp;shcy;&amp;tcy;&amp;acy;&amp;dcy;&amp;t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418" y="683547"/>
            <a:ext cx="285750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1711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5076" y="4528603"/>
            <a:ext cx="86214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17 Нисана 5710 г. (4.4.50) она была арестована МГБ. </a:t>
            </a:r>
          </a:p>
          <a:p>
            <a:pPr algn="ctr"/>
            <a:r>
              <a:rPr lang="ru-RU" dirty="0" smtClean="0"/>
              <a:t>Главной </a:t>
            </a:r>
            <a:r>
              <a:rPr lang="ru-RU" dirty="0"/>
              <a:t>её виной была публикация в середине 1945 г. информации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(полученной </a:t>
            </a:r>
            <a:r>
              <a:rPr lang="ru-RU" dirty="0"/>
              <a:t>официально в 7-м наградном отделе ГлавПУРа</a:t>
            </a:r>
            <a:r>
              <a:rPr lang="ru-RU" dirty="0" smtClean="0"/>
              <a:t>) </a:t>
            </a:r>
            <a:endParaRPr lang="ru-RU" dirty="0"/>
          </a:p>
          <a:p>
            <a:pPr algn="ctr"/>
            <a:r>
              <a:rPr lang="ru-RU" dirty="0"/>
              <a:t>что к концу войны звания Героя Советского Союза удостоились 135 евреев. </a:t>
            </a:r>
            <a:endParaRPr lang="ru-RU" dirty="0" smtClean="0"/>
          </a:p>
          <a:p>
            <a:pPr algn="ctr"/>
            <a:r>
              <a:rPr lang="ru-RU" dirty="0" smtClean="0"/>
              <a:t>Ей вменили в вину разглашение </a:t>
            </a:r>
            <a:r>
              <a:rPr lang="ru-RU" dirty="0"/>
              <a:t>военной тайны. </a:t>
            </a:r>
            <a:endParaRPr lang="ru-RU" dirty="0" smtClean="0"/>
          </a:p>
          <a:p>
            <a:pPr algn="ctr"/>
            <a:r>
              <a:rPr lang="ru-RU" dirty="0" smtClean="0"/>
              <a:t>Мирра </a:t>
            </a:r>
            <a:r>
              <a:rPr lang="ru-RU" dirty="0"/>
              <a:t>Айзенштадт </a:t>
            </a:r>
            <a:r>
              <a:rPr lang="ru-RU" dirty="0" smtClean="0"/>
              <a:t>реабилитирована 13 Тевета 5716 г. (28.12.55).</a:t>
            </a:r>
            <a:endParaRPr lang="ru-RU" dirty="0"/>
          </a:p>
        </p:txBody>
      </p:sp>
      <p:pic>
        <p:nvPicPr>
          <p:cNvPr id="6146" name="Picture 2" descr="http://i011.radikal.ru/1012/b0/52058d83f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254" y="815976"/>
            <a:ext cx="1971675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418730" y="1667453"/>
            <a:ext cx="42403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Ее дочь, литературный </a:t>
            </a:r>
            <a:r>
              <a:rPr lang="ru-RU" dirty="0" smtClean="0"/>
              <a:t>критик </a:t>
            </a:r>
          </a:p>
          <a:p>
            <a:pPr algn="ctr"/>
            <a:r>
              <a:rPr lang="ru-RU" dirty="0" smtClean="0"/>
              <a:t>Надежда </a:t>
            </a:r>
            <a:r>
              <a:rPr lang="ru-RU" dirty="0"/>
              <a:t>Железнова-</a:t>
            </a:r>
            <a:r>
              <a:rPr lang="ru-RU" dirty="0" err="1"/>
              <a:t>Бергельсон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dirty="0" smtClean="0"/>
              <a:t>написала </a:t>
            </a:r>
            <a:r>
              <a:rPr lang="ru-RU" dirty="0"/>
              <a:t>книгу </a:t>
            </a:r>
            <a:endParaRPr lang="ru-RU" dirty="0" smtClean="0"/>
          </a:p>
          <a:p>
            <a:pPr algn="ctr"/>
            <a:r>
              <a:rPr lang="ru-RU" dirty="0" smtClean="0"/>
              <a:t>"</a:t>
            </a:r>
            <a:r>
              <a:rPr lang="ru-RU" dirty="0"/>
              <a:t>Мою маму убили в середине XX века</a:t>
            </a:r>
            <a:r>
              <a:rPr lang="ru-RU" dirty="0" smtClean="0"/>
              <a:t>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0133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8412" y="4323433"/>
            <a:ext cx="87536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14 Кислева 5729</a:t>
            </a:r>
            <a:r>
              <a:rPr lang="ru-RU" dirty="0" smtClean="0"/>
              <a:t> г. (5.12.68) Через </a:t>
            </a:r>
            <a:r>
              <a:rPr lang="ru-RU" dirty="0"/>
              <a:t>год после первой </a:t>
            </a:r>
            <a:r>
              <a:rPr lang="ru-RU" dirty="0" smtClean="0"/>
              <a:t>в мире пересадки сердца</a:t>
            </a:r>
          </a:p>
          <a:p>
            <a:pPr algn="ctr"/>
            <a:r>
              <a:rPr lang="ru-RU" dirty="0" smtClean="0"/>
              <a:t>бригадой </a:t>
            </a:r>
            <a:r>
              <a:rPr lang="ru-RU" dirty="0"/>
              <a:t>врачей под руководством </a:t>
            </a:r>
            <a:r>
              <a:rPr lang="ru-RU" b="1" dirty="0"/>
              <a:t>Маурисия Леви </a:t>
            </a:r>
            <a:endParaRPr lang="ru-RU" b="1" dirty="0" smtClean="0"/>
          </a:p>
          <a:p>
            <a:pPr algn="ctr"/>
            <a:r>
              <a:rPr lang="ru-RU" dirty="0" smtClean="0"/>
              <a:t>была </a:t>
            </a:r>
            <a:r>
              <a:rPr lang="ru-RU" dirty="0"/>
              <a:t>впервые сделана операция по пересадке сердца в Израиле.</a:t>
            </a:r>
          </a:p>
          <a:p>
            <a:pPr algn="ctr"/>
            <a:r>
              <a:rPr lang="ru-RU" dirty="0"/>
              <a:t>Несмотря на то, что операция прошла успешно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пациент умер через неделю </a:t>
            </a:r>
            <a:r>
              <a:rPr lang="ru-RU" dirty="0" smtClean="0"/>
              <a:t>от </a:t>
            </a:r>
            <a:r>
              <a:rPr lang="ru-RU" dirty="0"/>
              <a:t>инфекции</a:t>
            </a:r>
            <a:r>
              <a:rPr lang="ru-RU" dirty="0" smtClean="0"/>
              <a:t>.</a:t>
            </a:r>
          </a:p>
        </p:txBody>
      </p:sp>
      <p:pic>
        <p:nvPicPr>
          <p:cNvPr id="7170" name="Picture 2" descr="05 12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126" y="569154"/>
            <a:ext cx="5390962" cy="303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77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9875" y="4502542"/>
            <a:ext cx="87536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Сердце </a:t>
            </a:r>
            <a:r>
              <a:rPr lang="ru-RU" dirty="0"/>
              <a:t>для пересадки было взято у </a:t>
            </a:r>
            <a:r>
              <a:rPr lang="ru-RU" dirty="0" smtClean="0"/>
              <a:t>больного,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умершего в возрасте 40 лет от инсульта. </a:t>
            </a:r>
            <a:endParaRPr lang="ru-RU" dirty="0" smtClean="0"/>
          </a:p>
          <a:p>
            <a:pPr algn="ctr"/>
            <a:r>
              <a:rPr lang="ru-RU" dirty="0" smtClean="0"/>
              <a:t>Однако, </a:t>
            </a:r>
            <a:r>
              <a:rPr lang="ru-RU" dirty="0"/>
              <a:t>так как орган был изъят без разрешения родственников, </a:t>
            </a:r>
            <a:endParaRPr lang="ru-RU" dirty="0" smtClean="0"/>
          </a:p>
          <a:p>
            <a:pPr algn="ctr"/>
            <a:r>
              <a:rPr lang="ru-RU" dirty="0" smtClean="0"/>
              <a:t>это </a:t>
            </a:r>
            <a:r>
              <a:rPr lang="ru-RU" dirty="0"/>
              <a:t>вызвало возмущение общественности и даже вызвало дебаты в Кнессете</a:t>
            </a:r>
            <a:r>
              <a:rPr lang="ru-RU" dirty="0" smtClean="0"/>
              <a:t>.</a:t>
            </a:r>
          </a:p>
        </p:txBody>
      </p:sp>
      <p:sp>
        <p:nvSpPr>
          <p:cNvPr id="3" name="AutoShape 2" descr="&amp;Kcy;&amp;acy;&amp;rcy;&amp;tcy;&amp;icy;&amp;ncy;&amp;kcy;&amp;icy; &amp;pcy;&amp;ocy; &amp;zcy;&amp;acy;&amp;pcy;&amp;rcy;&amp;ocy;&amp;scy;&amp;ucy; &amp;kcy;&amp;ncy;&amp;iecy;&amp;scy;&amp;scy;&amp;iecy;&amp;tcy; 196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498" y="1011466"/>
            <a:ext cx="4358912" cy="290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878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4419" y="4184278"/>
            <a:ext cx="102750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15 Кислева 3980 </a:t>
            </a:r>
            <a:r>
              <a:rPr lang="ru-RU" b="1" dirty="0" smtClean="0"/>
              <a:t>г. </a:t>
            </a:r>
            <a:r>
              <a:rPr lang="ru-RU" dirty="0" smtClean="0"/>
              <a:t>(10.12.219). В возрасте 81 года умер </a:t>
            </a:r>
            <a:r>
              <a:rPr lang="ru-RU" dirty="0"/>
              <a:t>Ие</a:t>
            </a:r>
            <a:r>
              <a:rPr lang="en-US" dirty="0"/>
              <a:t>h</a:t>
            </a:r>
            <a:r>
              <a:rPr lang="ru-RU" dirty="0"/>
              <a:t>уда </a:t>
            </a:r>
            <a:r>
              <a:rPr lang="en-US" dirty="0"/>
              <a:t>h</a:t>
            </a:r>
            <a:r>
              <a:rPr lang="ru-RU" dirty="0" smtClean="0"/>
              <a:t>а-</a:t>
            </a:r>
            <a:r>
              <a:rPr lang="ru-RU" dirty="0" err="1" smtClean="0"/>
              <a:t>Наси</a:t>
            </a:r>
            <a:r>
              <a:rPr lang="ru-RU" dirty="0" smtClean="0"/>
              <a:t>.</a:t>
            </a:r>
          </a:p>
          <a:p>
            <a:pPr algn="ctr"/>
            <a:r>
              <a:rPr lang="ru-RU" dirty="0"/>
              <a:t>Рабби </a:t>
            </a:r>
            <a:r>
              <a:rPr lang="ru-RU" dirty="0" smtClean="0"/>
              <a:t>Ие</a:t>
            </a:r>
            <a:r>
              <a:rPr lang="en-US" dirty="0" smtClean="0"/>
              <a:t>h</a:t>
            </a:r>
            <a:r>
              <a:rPr lang="ru-RU" dirty="0" smtClean="0"/>
              <a:t>уда </a:t>
            </a:r>
            <a:r>
              <a:rPr lang="en-US" dirty="0"/>
              <a:t>h</a:t>
            </a:r>
            <a:r>
              <a:rPr lang="ru-RU" dirty="0" smtClean="0"/>
              <a:t>а-</a:t>
            </a:r>
            <a:r>
              <a:rPr lang="ru-RU" dirty="0" err="1" smtClean="0"/>
              <a:t>Наси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smtClean="0"/>
              <a:t>танна</a:t>
            </a:r>
            <a:r>
              <a:rPr lang="en-US" dirty="0" smtClean="0"/>
              <a:t> (</a:t>
            </a:r>
            <a:r>
              <a:rPr lang="ru-RU" dirty="0" smtClean="0"/>
              <a:t>автор Мишны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шестого поколения, наси, глава Синедриона, систематизатор Устного Закона и редактор </a:t>
            </a:r>
            <a:r>
              <a:rPr lang="ru-RU" dirty="0" smtClean="0"/>
              <a:t>Мишны</a:t>
            </a:r>
            <a:r>
              <a:rPr lang="ru-RU" dirty="0"/>
              <a:t>, </a:t>
            </a:r>
            <a:endParaRPr lang="ru-RU" dirty="0" smtClean="0"/>
          </a:p>
          <a:p>
            <a:pPr algn="ctr"/>
            <a:r>
              <a:rPr lang="ru-RU" dirty="0" smtClean="0"/>
              <a:t>на </a:t>
            </a:r>
            <a:r>
              <a:rPr lang="ru-RU" dirty="0"/>
              <a:t>которой базируется Талмуд </a:t>
            </a:r>
            <a:r>
              <a:rPr lang="ru-RU" dirty="0" smtClean="0"/>
              <a:t>и </a:t>
            </a:r>
            <a:r>
              <a:rPr lang="en-US" dirty="0" err="1" smtClean="0"/>
              <a:t>hA</a:t>
            </a:r>
            <a:r>
              <a:rPr lang="ru-RU" dirty="0" smtClean="0"/>
              <a:t>лаха.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683" y="728869"/>
            <a:ext cx="1818132" cy="23484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51218" y="1519421"/>
            <a:ext cx="417197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Рабби Ие</a:t>
            </a:r>
            <a:r>
              <a:rPr lang="en-US" dirty="0"/>
              <a:t>h</a:t>
            </a:r>
            <a:r>
              <a:rPr lang="ru-RU" dirty="0"/>
              <a:t>уда </a:t>
            </a:r>
            <a:r>
              <a:rPr lang="en-US" dirty="0"/>
              <a:t>h</a:t>
            </a:r>
            <a:r>
              <a:rPr lang="ru-RU" dirty="0" smtClean="0"/>
              <a:t>а-</a:t>
            </a:r>
            <a:r>
              <a:rPr lang="ru-RU" dirty="0" err="1" smtClean="0"/>
              <a:t>Наси</a:t>
            </a:r>
            <a:endParaRPr lang="en-US" dirty="0" smtClean="0"/>
          </a:p>
          <a:p>
            <a:pPr algn="ctr"/>
            <a:r>
              <a:rPr lang="ru-RU" dirty="0" smtClean="0"/>
              <a:t>(известен </a:t>
            </a:r>
            <a:r>
              <a:rPr lang="ru-RU" dirty="0"/>
              <a:t>также как </a:t>
            </a:r>
            <a:r>
              <a:rPr lang="ru-RU" dirty="0" smtClean="0"/>
              <a:t>Раббейну </a:t>
            </a:r>
            <a:r>
              <a:rPr lang="en-US" dirty="0"/>
              <a:t>h</a:t>
            </a:r>
            <a:r>
              <a:rPr lang="ru-RU" dirty="0" smtClean="0"/>
              <a:t>а-</a:t>
            </a:r>
            <a:r>
              <a:rPr lang="ru-RU" dirty="0" err="1" smtClean="0"/>
              <a:t>кадош</a:t>
            </a:r>
            <a:r>
              <a:rPr lang="ru-RU" dirty="0" smtClean="0"/>
              <a:t> </a:t>
            </a:r>
            <a:endParaRPr lang="en-US" dirty="0" smtClean="0"/>
          </a:p>
          <a:p>
            <a:pPr algn="ctr"/>
            <a:r>
              <a:rPr lang="ru-RU" dirty="0" smtClean="0"/>
              <a:t>или </a:t>
            </a:r>
            <a:r>
              <a:rPr lang="ru-RU" dirty="0"/>
              <a:t>просто </a:t>
            </a:r>
            <a:r>
              <a:rPr lang="ru-RU" dirty="0" smtClean="0"/>
              <a:t>Рабби</a:t>
            </a:r>
            <a:r>
              <a:rPr lang="he-IL" dirty="0" smtClean="0"/>
              <a:t>.</a:t>
            </a:r>
            <a:endParaRPr lang="en-US" dirty="0" smtClean="0"/>
          </a:p>
          <a:p>
            <a:pPr algn="ctr"/>
            <a:r>
              <a:rPr lang="en-US" dirty="0" smtClean="0"/>
              <a:t>3926</a:t>
            </a:r>
            <a:r>
              <a:rPr lang="ru-RU" dirty="0" smtClean="0"/>
              <a:t> </a:t>
            </a:r>
            <a:r>
              <a:rPr lang="ru-RU" dirty="0"/>
              <a:t>(ок.) - </a:t>
            </a:r>
            <a:r>
              <a:rPr lang="en-US" dirty="0" smtClean="0"/>
              <a:t>3980</a:t>
            </a:r>
            <a:r>
              <a:rPr lang="ru-RU" dirty="0" smtClean="0"/>
              <a:t> </a:t>
            </a:r>
            <a:r>
              <a:rPr lang="ru-RU" dirty="0"/>
              <a:t>(ок</a:t>
            </a:r>
            <a:r>
              <a:rPr lang="ru-RU" dirty="0" smtClean="0"/>
              <a:t>.)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9298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2637" y="3695964"/>
            <a:ext cx="67517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15 Кислева 5725 </a:t>
            </a:r>
            <a:r>
              <a:rPr lang="ru-RU" b="1" dirty="0" smtClean="0"/>
              <a:t>г. </a:t>
            </a:r>
            <a:r>
              <a:rPr lang="ru-RU" dirty="0" smtClean="0"/>
              <a:t>(</a:t>
            </a:r>
            <a:r>
              <a:rPr lang="en-US" dirty="0" smtClean="0"/>
              <a:t>20.11.</a:t>
            </a:r>
            <a:r>
              <a:rPr lang="ru-RU" dirty="0" smtClean="0"/>
              <a:t>64).</a:t>
            </a:r>
          </a:p>
          <a:p>
            <a:pPr algn="ctr"/>
            <a:r>
              <a:rPr lang="ru-RU" dirty="0" smtClean="0"/>
              <a:t> Второй Ватиканский Собор во главе с Папой Павлом VI </a:t>
            </a:r>
          </a:p>
          <a:p>
            <a:pPr algn="ctr"/>
            <a:r>
              <a:rPr lang="ru-RU" dirty="0" smtClean="0"/>
              <a:t>осудил антисемитизм и объявил,</a:t>
            </a:r>
          </a:p>
          <a:p>
            <a:pPr algn="ctr"/>
            <a:r>
              <a:rPr lang="ru-RU" dirty="0" smtClean="0"/>
              <a:t>что еврейский народ в целом не следует винить в смерти Иисуса.</a:t>
            </a:r>
          </a:p>
          <a:p>
            <a:pPr algn="ctr"/>
            <a:r>
              <a:rPr lang="ru-RU" dirty="0" smtClean="0"/>
              <a:t>(некоторых их них всё-таки следует.)</a:t>
            </a:r>
            <a:endParaRPr lang="ru-RU" dirty="0"/>
          </a:p>
        </p:txBody>
      </p:sp>
      <p:pic>
        <p:nvPicPr>
          <p:cNvPr id="4098" name="Picture 2" descr="&amp;Pcy;&amp;acy;&amp;vcy;&amp;iecy;&amp;lcy; V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084" y="616356"/>
            <a:ext cx="1685925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85600" y="1574128"/>
            <a:ext cx="5043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Павел VI (Джованни Баттиста Монтини), </a:t>
            </a:r>
            <a:endParaRPr lang="ru-RU" dirty="0" smtClean="0"/>
          </a:p>
          <a:p>
            <a:pPr algn="ctr"/>
            <a:r>
              <a:rPr lang="ru-RU" dirty="0" smtClean="0"/>
              <a:t>(29 Элуля 5657 – 7 Ава 5738 /</a:t>
            </a:r>
          </a:p>
          <a:p>
            <a:pPr algn="ctr"/>
            <a:r>
              <a:rPr lang="ru-RU" dirty="0" smtClean="0"/>
              <a:t>26.9.1897 – 6.8.1978.)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35506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882" y="3793604"/>
            <a:ext cx="11033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16 Кислева 5503 </a:t>
            </a:r>
            <a:r>
              <a:rPr lang="ru-RU" b="1" dirty="0" smtClean="0"/>
              <a:t>г. </a:t>
            </a:r>
            <a:r>
              <a:rPr lang="ru-RU" dirty="0" smtClean="0"/>
              <a:t>(2.12.1742).</a:t>
            </a:r>
          </a:p>
          <a:p>
            <a:pPr algn="ctr"/>
            <a:r>
              <a:rPr lang="ru-RU" dirty="0" smtClean="0"/>
              <a:t>Указ императрицы Елизаветы Петровны </a:t>
            </a:r>
          </a:p>
          <a:p>
            <a:pPr algn="ctr"/>
            <a:r>
              <a:rPr lang="ru-RU" i="1" dirty="0" smtClean="0"/>
              <a:t>"О высылке из Великороссийских и из Малороссийских городов, сел и деревень всех Жидов, </a:t>
            </a:r>
          </a:p>
          <a:p>
            <a:pPr algn="ctr"/>
            <a:r>
              <a:rPr lang="ru-RU" i="1" dirty="0" smtClean="0"/>
              <a:t>какого бы кто звания и достоинства он ни был, со всем их имением за границу </a:t>
            </a:r>
          </a:p>
          <a:p>
            <a:pPr algn="ctr"/>
            <a:r>
              <a:rPr lang="ru-RU" i="1" dirty="0" smtClean="0"/>
              <a:t>и о не впускании оных в будущем в Россию, </a:t>
            </a:r>
          </a:p>
          <a:p>
            <a:pPr algn="ctr"/>
            <a:r>
              <a:rPr lang="ru-RU" i="1" dirty="0" smtClean="0"/>
              <a:t>кроме желающих принять христианскую веру Греческого вероисповедания»</a:t>
            </a:r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icy;&amp;mcy;&amp;pcy;&amp;iecy;&amp;rcy;&amp;acy;&amp;tcy;&amp;rcy;&amp;icy;&amp;tscy;&amp;ycy; &amp;IEcy;&amp;lcy;&amp;icy;&amp;zcy;&amp;acy;&amp;vcy;&amp;iecy;&amp;tcy;&amp;ycy; &amp;Pcy;&amp;iecy;&amp;tcy;&amp;rcy;&amp;ocy;&amp;vcy;&amp;n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24" y="166199"/>
            <a:ext cx="2642990" cy="337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74067" y="139154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 smtClean="0"/>
              <a:t>Елизавета </a:t>
            </a:r>
            <a:r>
              <a:rPr lang="ru-RU" i="1" dirty="0"/>
              <a:t>Петровна ходила на богомолье</a:t>
            </a:r>
          </a:p>
          <a:p>
            <a:pPr algn="ctr"/>
            <a:r>
              <a:rPr lang="ru-RU" i="1" dirty="0"/>
              <a:t> в Троице-Сергиеву Лавру из Москвы пешком, </a:t>
            </a:r>
          </a:p>
          <a:p>
            <a:pPr algn="ctr"/>
            <a:r>
              <a:rPr lang="ru-RU" i="1" dirty="0"/>
              <a:t>правда, весьма оригинальным способом. </a:t>
            </a:r>
          </a:p>
        </p:txBody>
      </p:sp>
    </p:spTree>
    <p:extLst>
      <p:ext uri="{BB962C8B-B14F-4D97-AF65-F5344CB8AC3E}">
        <p14:creationId xmlns:p14="http://schemas.microsoft.com/office/powerpoint/2010/main" val="14233969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201" y="4340092"/>
            <a:ext cx="110331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Тех, кто </a:t>
            </a:r>
            <a:r>
              <a:rPr lang="ru-RU" i="1" dirty="0"/>
              <a:t>из них захочет быть </a:t>
            </a:r>
            <a:r>
              <a:rPr lang="ru-RU" i="1" dirty="0" smtClean="0"/>
              <a:t>в христианской вере; </a:t>
            </a:r>
          </a:p>
          <a:p>
            <a:pPr algn="ctr"/>
            <a:r>
              <a:rPr lang="ru-RU" i="1" dirty="0" smtClean="0"/>
              <a:t>таковых </a:t>
            </a:r>
            <a:r>
              <a:rPr lang="ru-RU" i="1" dirty="0"/>
              <a:t>крестя в Нашей Империи, </a:t>
            </a:r>
            <a:endParaRPr lang="ru-RU" i="1" dirty="0" smtClean="0"/>
          </a:p>
          <a:p>
            <a:pPr algn="ctr"/>
            <a:r>
              <a:rPr lang="ru-RU" i="1" dirty="0" smtClean="0"/>
              <a:t>жить </a:t>
            </a:r>
            <a:r>
              <a:rPr lang="ru-RU" i="1" dirty="0"/>
              <a:t>им позволить, токмо вон их из Государства уже не выпускать</a:t>
            </a:r>
            <a:r>
              <a:rPr lang="ru-RU" i="1" dirty="0" smtClean="0"/>
              <a:t>. </a:t>
            </a:r>
          </a:p>
        </p:txBody>
      </p:sp>
      <p:pic>
        <p:nvPicPr>
          <p:cNvPr id="5122" name="Picture 2" descr="&amp;Kcy;&amp;acy;&amp;rcy;&amp;tcy;&amp;icy;&amp;ncy;&amp;kcy;&amp;icy; &amp;pcy;&amp;ocy; &amp;zcy;&amp;acy;&amp;pcy;&amp;rcy;&amp;ocy;&amp;scy;&amp;ucy; &amp;icy;&amp;mcy;&amp;pcy;&amp;iecy;&amp;rcy;&amp;acy;&amp;tcy;&amp;rcy;&amp;icy;&amp;tscy;&amp;ycy; &amp;IEcy;&amp;lcy;&amp;icy;&amp;zcy;&amp;acy;&amp;vcy;&amp;iecy;&amp;tcy;&amp;ycy; &amp;Pcy;&amp;iecy;&amp;tcy;&amp;rcy;&amp;ocy;&amp;vcy;&amp;n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24" y="166199"/>
            <a:ext cx="2642990" cy="337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44133" y="156082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i="1" dirty="0" smtClean="0"/>
              <a:t>В </a:t>
            </a:r>
            <a:r>
              <a:rPr lang="ru-RU" sz="1600" i="1" dirty="0"/>
              <a:t>день она проходила всего 2-3 версты, </a:t>
            </a:r>
            <a:endParaRPr lang="ru-RU" sz="1600" i="1" dirty="0" smtClean="0"/>
          </a:p>
          <a:p>
            <a:pPr algn="ctr"/>
            <a:r>
              <a:rPr lang="ru-RU" sz="1600" i="1" dirty="0" smtClean="0"/>
              <a:t>после </a:t>
            </a:r>
            <a:r>
              <a:rPr lang="ru-RU" sz="1600" i="1" dirty="0"/>
              <a:t>чего отправлялась в карете во дворец. </a:t>
            </a:r>
            <a:endParaRPr lang="ru-RU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38410681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8400" y="3820140"/>
            <a:ext cx="73600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При </a:t>
            </a:r>
            <a:r>
              <a:rPr lang="ru-RU" i="1" dirty="0"/>
              <a:t>выпуске же их чрез Наши </a:t>
            </a:r>
            <a:r>
              <a:rPr lang="ru-RU" i="1" dirty="0" smtClean="0"/>
              <a:t>границы </a:t>
            </a:r>
            <a:r>
              <a:rPr lang="ru-RU" i="1" dirty="0"/>
              <a:t>предостерегать, </a:t>
            </a:r>
            <a:endParaRPr lang="ru-RU" i="1" dirty="0" smtClean="0"/>
          </a:p>
          <a:p>
            <a:pPr algn="ctr"/>
            <a:r>
              <a:rPr lang="ru-RU" i="1" dirty="0" smtClean="0"/>
              <a:t>и </a:t>
            </a:r>
            <a:r>
              <a:rPr lang="ru-RU" i="1" dirty="0"/>
              <a:t>смотреть </a:t>
            </a:r>
            <a:r>
              <a:rPr lang="ru-RU" i="1" dirty="0" smtClean="0"/>
              <a:t>накрепко</a:t>
            </a:r>
            <a:r>
              <a:rPr lang="ru-RU" i="1" dirty="0"/>
              <a:t>, </a:t>
            </a:r>
            <a:endParaRPr lang="ru-RU" i="1" dirty="0" smtClean="0"/>
          </a:p>
          <a:p>
            <a:pPr algn="ctr"/>
            <a:r>
              <a:rPr lang="ru-RU" i="1" dirty="0" smtClean="0"/>
              <a:t>чтоб </a:t>
            </a:r>
            <a:r>
              <a:rPr lang="ru-RU" i="1" dirty="0"/>
              <a:t>они из России за рубеж никаких золотых червонных </a:t>
            </a:r>
            <a:endParaRPr lang="ru-RU" i="1" dirty="0" smtClean="0"/>
          </a:p>
          <a:p>
            <a:pPr algn="ctr"/>
            <a:r>
              <a:rPr lang="ru-RU" i="1" dirty="0" smtClean="0"/>
              <a:t>и </a:t>
            </a:r>
            <a:r>
              <a:rPr lang="ru-RU" i="1" dirty="0"/>
              <a:t>Российской серебряной монеты и ефимков </a:t>
            </a:r>
            <a:endParaRPr lang="ru-RU" i="1" dirty="0" smtClean="0"/>
          </a:p>
          <a:p>
            <a:pPr algn="ctr"/>
            <a:r>
              <a:rPr lang="ru-RU" i="1" dirty="0" smtClean="0"/>
              <a:t>отнюдь </a:t>
            </a:r>
            <a:r>
              <a:rPr lang="ru-RU" i="1" dirty="0"/>
              <a:t>не вывозили. </a:t>
            </a:r>
            <a:endParaRPr lang="ru-RU" i="1" dirty="0" smtClean="0"/>
          </a:p>
        </p:txBody>
      </p:sp>
      <p:pic>
        <p:nvPicPr>
          <p:cNvPr id="5122" name="Picture 2" descr="&amp;Kcy;&amp;acy;&amp;rcy;&amp;tcy;&amp;icy;&amp;ncy;&amp;kcy;&amp;icy; &amp;pcy;&amp;ocy; &amp;zcy;&amp;acy;&amp;pcy;&amp;rcy;&amp;ocy;&amp;scy;&amp;ucy; &amp;icy;&amp;mcy;&amp;pcy;&amp;iecy;&amp;rcy;&amp;acy;&amp;tcy;&amp;rcy;&amp;icy;&amp;tscy;&amp;ycy; &amp;IEcy;&amp;lcy;&amp;icy;&amp;zcy;&amp;acy;&amp;vcy;&amp;iecy;&amp;tcy;&amp;ycy; &amp;Pcy;&amp;iecy;&amp;tcy;&amp;rcy;&amp;ocy;&amp;vcy;&amp;n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24" y="166199"/>
            <a:ext cx="2642990" cy="337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27591" y="1314605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600" i="1" dirty="0" smtClean="0"/>
              <a:t>Назавтра карета привозила её к тому месту, </a:t>
            </a:r>
          </a:p>
          <a:p>
            <a:pPr algn="ctr"/>
            <a:r>
              <a:rPr lang="ru-RU" sz="1600" i="1" dirty="0" smtClean="0"/>
              <a:t>откуда забрала, и Елизавета шла дальше ещё пару вёрст. </a:t>
            </a:r>
          </a:p>
          <a:p>
            <a:pPr algn="ctr"/>
            <a:r>
              <a:rPr lang="ru-RU" sz="1600" i="1" dirty="0" smtClean="0"/>
              <a:t> </a:t>
            </a:r>
            <a:endParaRPr lang="ru-RU" sz="16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681518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253" y="4250446"/>
            <a:ext cx="110331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А </a:t>
            </a:r>
            <a:r>
              <a:rPr lang="ru-RU" i="1" dirty="0"/>
              <a:t>ежели у кого из них такие золотые и серебряные монеты найдутся, </a:t>
            </a:r>
            <a:endParaRPr lang="ru-RU" i="1" dirty="0" smtClean="0"/>
          </a:p>
          <a:p>
            <a:pPr algn="ctr"/>
            <a:r>
              <a:rPr lang="ru-RU" i="1" dirty="0" smtClean="0"/>
              <a:t>оные </a:t>
            </a:r>
            <a:r>
              <a:rPr lang="ru-RU" i="1" dirty="0"/>
              <a:t>у них отбирая, платить Российскими медными деньгами, </a:t>
            </a:r>
            <a:endParaRPr lang="ru-RU" i="1" dirty="0" smtClean="0"/>
          </a:p>
          <a:p>
            <a:pPr algn="ctr"/>
            <a:r>
              <a:rPr lang="ru-RU" i="1" dirty="0" smtClean="0"/>
              <a:t>яко </a:t>
            </a:r>
            <a:r>
              <a:rPr lang="ru-RU" i="1" dirty="0"/>
              <a:t>то пятикопеечниками, денежками и </a:t>
            </a:r>
            <a:r>
              <a:rPr lang="ru-RU" i="1" dirty="0" smtClean="0"/>
              <a:t>полушками. </a:t>
            </a:r>
            <a:endParaRPr lang="ru-RU" i="1" dirty="0"/>
          </a:p>
        </p:txBody>
      </p:sp>
      <p:pic>
        <p:nvPicPr>
          <p:cNvPr id="5122" name="Picture 2" descr="&amp;Kcy;&amp;acy;&amp;rcy;&amp;tcy;&amp;icy;&amp;ncy;&amp;kcy;&amp;icy; &amp;pcy;&amp;ocy; &amp;zcy;&amp;acy;&amp;pcy;&amp;rcy;&amp;ocy;&amp;scy;&amp;ucy; &amp;icy;&amp;mcy;&amp;pcy;&amp;iecy;&amp;rcy;&amp;acy;&amp;tcy;&amp;rcy;&amp;icy;&amp;tscy;&amp;ycy; &amp;IEcy;&amp;lcy;&amp;icy;&amp;zcy;&amp;acy;&amp;vcy;&amp;iecy;&amp;tcy;&amp;ycy; &amp;Pcy;&amp;iecy;&amp;tcy;&amp;rcy;&amp;ocy;&amp;vcy;&amp;n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24" y="166199"/>
            <a:ext cx="2642990" cy="337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12438" y="156082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i="1" dirty="0" smtClean="0"/>
              <a:t>Таким </a:t>
            </a:r>
            <a:r>
              <a:rPr lang="ru-RU" sz="1600" i="1" dirty="0"/>
              <a:t>образом, путь растягивался на месяцы, </a:t>
            </a:r>
            <a:endParaRPr lang="ru-RU" sz="1600" i="1" dirty="0" smtClean="0"/>
          </a:p>
          <a:p>
            <a:pPr algn="ctr"/>
            <a:r>
              <a:rPr lang="ru-RU" sz="1600" i="1" dirty="0" smtClean="0"/>
              <a:t>но </a:t>
            </a:r>
            <a:r>
              <a:rPr lang="ru-RU" sz="1600" i="1" dirty="0"/>
              <a:t>зато был не очень утомительным. </a:t>
            </a:r>
            <a:endParaRPr lang="ru-RU" sz="16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872617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610" y="4415396"/>
            <a:ext cx="11033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30 Кислева 5503 </a:t>
            </a:r>
            <a:r>
              <a:rPr lang="ru-RU" b="1" dirty="0" smtClean="0"/>
              <a:t>г. </a:t>
            </a:r>
            <a:r>
              <a:rPr lang="ru-RU" dirty="0" smtClean="0"/>
              <a:t>(16.12.1743) </a:t>
            </a:r>
            <a:r>
              <a:rPr lang="ru-RU" dirty="0"/>
              <a:t>сенаторы выразили императрице “всеподданнейшее мнение”, </a:t>
            </a:r>
            <a:endParaRPr lang="ru-RU" dirty="0" smtClean="0"/>
          </a:p>
          <a:p>
            <a:pPr algn="ctr"/>
            <a:r>
              <a:rPr lang="ru-RU" dirty="0" smtClean="0"/>
              <a:t>что </a:t>
            </a:r>
            <a:r>
              <a:rPr lang="ru-RU" dirty="0"/>
              <a:t>из-за запрещения иудеям приезжать в страну не только купечество понесёт убытки, </a:t>
            </a:r>
            <a:endParaRPr lang="ru-RU" dirty="0" smtClean="0"/>
          </a:p>
          <a:p>
            <a:pPr algn="ctr"/>
            <a:r>
              <a:rPr lang="ru-RU" i="1" dirty="0" smtClean="0"/>
              <a:t>“</a:t>
            </a:r>
            <a:r>
              <a:rPr lang="ru-RU" i="1" dirty="0"/>
              <a:t>но и высочайшим интересам не малый ущерб приключиться может”, </a:t>
            </a:r>
            <a:endParaRPr lang="ru-RU" i="1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де не согласится ли государыня для </a:t>
            </a:r>
            <a:r>
              <a:rPr lang="ru-RU" i="1" dirty="0"/>
              <a:t>“распространения коммерции” </a:t>
            </a:r>
            <a:endParaRPr lang="ru-RU" i="1" dirty="0" smtClean="0"/>
          </a:p>
          <a:p>
            <a:pPr algn="ctr"/>
            <a:r>
              <a:rPr lang="ru-RU" dirty="0" smtClean="0"/>
              <a:t>разрешить </a:t>
            </a:r>
            <a:r>
              <a:rPr lang="ru-RU" dirty="0"/>
              <a:t>иудеям приезжать с товарами на </a:t>
            </a:r>
            <a:r>
              <a:rPr lang="ru-RU" dirty="0" smtClean="0"/>
              <a:t>ярмарки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в Малороссию, Слободские полки, Ригу и другие прирубежные земли</a:t>
            </a:r>
            <a:r>
              <a:rPr lang="ru-RU" dirty="0" smtClean="0"/>
              <a:t>?..</a:t>
            </a:r>
          </a:p>
        </p:txBody>
      </p:sp>
      <p:pic>
        <p:nvPicPr>
          <p:cNvPr id="5" name="Picture 2" descr="&amp;Kcy;&amp;acy;&amp;rcy;&amp;tcy;&amp;icy;&amp;ncy;&amp;kcy;&amp;icy; &amp;pcy;&amp;ocy; &amp;zcy;&amp;acy;&amp;pcy;&amp;rcy;&amp;ocy;&amp;scy;&amp;ucy; &amp;icy;&amp;mcy;&amp;pcy;&amp;iecy;&amp;rcy;&amp;acy;&amp;tcy;&amp;rcy;&amp;icy;&amp;tscy;&amp;ycy; &amp;IEcy;&amp;lcy;&amp;icy;&amp;zcy;&amp;acy;&amp;vcy;&amp;iecy;&amp;tcy;&amp;ycy; &amp;Pcy;&amp;iecy;&amp;tcy;&amp;rcy;&amp;ocy;&amp;vcy;&amp;n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24" y="166199"/>
            <a:ext cx="2642990" cy="337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96840" y="141151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/>
              <a:t>Увидев однажды в придворном хоре малороссийского певчего Алексея Разумовского, великая княжна упросила, чтобы его отпустили к малому двору. </a:t>
            </a:r>
            <a:br>
              <a:rPr lang="ru-RU" i="1" dirty="0"/>
            </a:br>
            <a:r>
              <a:rPr lang="ru-RU" i="1" dirty="0" smtClean="0"/>
              <a:t>В </a:t>
            </a:r>
            <a:r>
              <a:rPr lang="ru-RU" i="1" dirty="0"/>
              <a:t>1742 году в Перовской церкви состоялось тайное венчание Елизаветы I и Алексея Разумовского. </a:t>
            </a:r>
            <a:endParaRPr lang="ru-RU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004390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347" y="4060753"/>
            <a:ext cx="110331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«Щас!», - ответила императрица: </a:t>
            </a:r>
          </a:p>
          <a:p>
            <a:pPr algn="ctr"/>
            <a:r>
              <a:rPr lang="ru-RU" b="1" i="1" dirty="0" smtClean="0"/>
              <a:t>"</a:t>
            </a:r>
            <a:r>
              <a:rPr lang="ru-RU" b="1" i="1" dirty="0"/>
              <a:t>От врагов Христовых не желаю интересной </a:t>
            </a:r>
            <a:r>
              <a:rPr lang="ru-RU" b="1" i="1" dirty="0" smtClean="0"/>
              <a:t>прибыли».</a:t>
            </a:r>
          </a:p>
          <a:p>
            <a:pPr algn="ctr"/>
            <a:r>
              <a:rPr lang="ru-RU" dirty="0"/>
              <a:t>Вследствие сего указом Сената от 25 января 1744 </a:t>
            </a:r>
            <a:r>
              <a:rPr lang="ru-RU" dirty="0" smtClean="0"/>
              <a:t>г. (11 Швата 5504) </a:t>
            </a:r>
            <a:r>
              <a:rPr lang="ru-RU" dirty="0"/>
              <a:t>повелевалось </a:t>
            </a:r>
            <a:endParaRPr lang="ru-RU" dirty="0" smtClean="0"/>
          </a:p>
          <a:p>
            <a:pPr algn="ctr"/>
            <a:r>
              <a:rPr lang="ru-RU" dirty="0" smtClean="0"/>
              <a:t>категорически </a:t>
            </a:r>
            <a:r>
              <a:rPr lang="ru-RU" dirty="0"/>
              <a:t>запретить евреям въезд в Россию </a:t>
            </a:r>
            <a:r>
              <a:rPr lang="ru-RU" i="1" dirty="0"/>
              <a:t>“даже для торга на ярманки” </a:t>
            </a:r>
            <a:endParaRPr lang="ru-RU" i="1" dirty="0" smtClean="0"/>
          </a:p>
          <a:p>
            <a:pPr algn="ctr"/>
            <a:r>
              <a:rPr lang="ru-RU" i="1" dirty="0" smtClean="0"/>
              <a:t>и </a:t>
            </a:r>
            <a:r>
              <a:rPr lang="ru-RU" i="1" dirty="0"/>
              <a:t>“о впуске их никаких </a:t>
            </a:r>
            <a:r>
              <a:rPr lang="ru-RU" i="1" dirty="0" smtClean="0"/>
              <a:t>ниоткуда </a:t>
            </a:r>
            <a:r>
              <a:rPr lang="ru-RU" i="1" dirty="0"/>
              <a:t>представлений не присылать</a:t>
            </a:r>
            <a:r>
              <a:rPr lang="ru-RU" sz="1600" i="1" dirty="0"/>
              <a:t>”.</a:t>
            </a:r>
          </a:p>
        </p:txBody>
      </p:sp>
      <p:pic>
        <p:nvPicPr>
          <p:cNvPr id="5" name="Picture 2" descr="&amp;Kcy;&amp;acy;&amp;rcy;&amp;tcy;&amp;icy;&amp;ncy;&amp;kcy;&amp;icy; &amp;pcy;&amp;ocy; &amp;zcy;&amp;acy;&amp;pcy;&amp;rcy;&amp;ocy;&amp;scy;&amp;ucy; &amp;icy;&amp;mcy;&amp;pcy;&amp;iecy;&amp;rcy;&amp;acy;&amp;tcy;&amp;rcy;&amp;icy;&amp;tscy;&amp;ycy; &amp;IEcy;&amp;lcy;&amp;icy;&amp;zcy;&amp;acy;&amp;vcy;&amp;iecy;&amp;tcy;&amp;ycy; &amp;Pcy;&amp;iecy;&amp;tcy;&amp;rcy;&amp;ocy;&amp;vcy;&amp;n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24" y="166199"/>
            <a:ext cx="2642990" cy="337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55779" y="98955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55779" y="119169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pPr algn="ctr"/>
            <a:r>
              <a:rPr lang="ru-RU" i="1" dirty="0"/>
              <a:t>В фаворитах у Елизаветы I недостатка никогда не было</a:t>
            </a:r>
            <a:r>
              <a:rPr lang="ru-RU" i="1" dirty="0" smtClean="0"/>
              <a:t>.</a:t>
            </a:r>
          </a:p>
          <a:p>
            <a:pPr algn="ctr"/>
            <a:r>
              <a:rPr lang="ru-RU" i="1" dirty="0" smtClean="0"/>
              <a:t>Последним </a:t>
            </a:r>
            <a:r>
              <a:rPr lang="ru-RU" i="1" dirty="0"/>
              <a:t>и одним из самых известных </a:t>
            </a:r>
            <a:r>
              <a:rPr lang="ru-RU" i="1" dirty="0" smtClean="0"/>
              <a:t>стал</a:t>
            </a:r>
          </a:p>
          <a:p>
            <a:pPr algn="ctr"/>
            <a:r>
              <a:rPr lang="ru-RU" i="1" dirty="0" smtClean="0"/>
              <a:t> </a:t>
            </a:r>
            <a:r>
              <a:rPr lang="ru-RU" i="1" dirty="0"/>
              <a:t>Иван Иванович Шувалов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52786613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6458" y="4914894"/>
            <a:ext cx="10085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16 Кислева 5708 </a:t>
            </a:r>
            <a:r>
              <a:rPr lang="ru-RU" b="1" dirty="0" smtClean="0"/>
              <a:t>г. </a:t>
            </a:r>
            <a:r>
              <a:rPr lang="ru-RU" dirty="0" smtClean="0"/>
              <a:t>(29.11.47). Археолог Елеазар Липа Сукеник</a:t>
            </a:r>
          </a:p>
          <a:p>
            <a:pPr algn="ctr"/>
            <a:r>
              <a:rPr lang="ru-RU" dirty="0" smtClean="0"/>
              <a:t> </a:t>
            </a:r>
            <a:r>
              <a:rPr lang="ru-RU" sz="1400" dirty="0" smtClean="0"/>
              <a:t>(</a:t>
            </a:r>
            <a:r>
              <a:rPr lang="en-US" sz="1400" dirty="0" smtClean="0"/>
              <a:t>Sukenik</a:t>
            </a:r>
            <a:r>
              <a:rPr lang="en-US" sz="1400" dirty="0"/>
              <a:t>, Eleazar Lipa; 1889, </a:t>
            </a:r>
            <a:r>
              <a:rPr lang="ru-RU" sz="1400" dirty="0"/>
              <a:t>Белосток, – 1953, Иерусалим</a:t>
            </a:r>
            <a:r>
              <a:rPr lang="ru-RU" sz="1400" dirty="0" smtClean="0"/>
              <a:t>)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купил для Еврейского университета три из семи рукописей, недавно найденных в пещерах Кумрана. </a:t>
            </a:r>
          </a:p>
          <a:p>
            <a:pPr algn="ctr"/>
            <a:r>
              <a:rPr lang="ru-RU" dirty="0" smtClean="0"/>
              <a:t>Четыре другие рукописи попали в руки митрополита сирийской церкви Самуила Афанасия, </a:t>
            </a:r>
          </a:p>
          <a:p>
            <a:pPr algn="ctr"/>
            <a:r>
              <a:rPr lang="ru-RU" dirty="0" smtClean="0"/>
              <a:t>а от него — в США. </a:t>
            </a:r>
          </a:p>
        </p:txBody>
      </p:sp>
      <p:pic>
        <p:nvPicPr>
          <p:cNvPr id="8194" name="Picture 2" descr="&amp;Kcy;&amp;acy;&amp;rcy;&amp;tcy;&amp;icy;&amp;ncy;&amp;kcy;&amp;icy; &amp;pcy;&amp;ocy; &amp;zcy;&amp;acy;&amp;pcy;&amp;rcy;&amp;ocy;&amp;scy;&amp;ucy; &amp;kcy;&amp;ucy;&amp;mcy;&amp;rcy;&amp;acy;&amp;ncy;&amp;scy;&amp;kcy;&amp;icy;&amp;iecy; &amp;rcy;&amp;ucy;&amp;kcy;&amp;ocy;&amp;pcy;&amp;icy;&amp;s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58" y="355179"/>
            <a:ext cx="57150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&amp;Kcy;&amp;acy;&amp;rcy;&amp;tcy;&amp;icy;&amp;ncy;&amp;kcy;&amp;icy; &amp;pcy;&amp;ocy; &amp;zcy;&amp;acy;&amp;pcy;&amp;rcy;&amp;ocy;&amp;scy;&amp;ucy; &amp;kcy;&amp;ucy;&amp;mcy;&amp;rcy;&amp;acy;&amp;ncy;&amp;scy;&amp;kcy;&amp;icy;&amp;iecy; &amp;rcy;&amp;ucy;&amp;kcy;&amp;ocy;&amp;pcy;&amp;icy;&amp;scy;&amp;i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426" y="1147313"/>
            <a:ext cx="4967806" cy="331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17688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8117" y="5603051"/>
            <a:ext cx="10085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Сейчас все семь рукописей экспонируются в Храме книги при Израильском музее в Иерусалиме.</a:t>
            </a:r>
            <a:endParaRPr lang="ru-RU" dirty="0"/>
          </a:p>
        </p:txBody>
      </p:sp>
      <p:pic>
        <p:nvPicPr>
          <p:cNvPr id="6146" name="Picture 2" descr="&amp;Kcy;&amp;acy;&amp;rcy;&amp;tcy;&amp;icy;&amp;ncy;&amp;kcy;&amp;icy; &amp;pcy;&amp;ocy; &amp;zcy;&amp;acy;&amp;pcy;&amp;rcy;&amp;ocy;&amp;scy;&amp;ucy; &amp;KHcy;&amp;rcy;&amp;acy;&amp;mcy;&amp;iecy; &amp;kcy;&amp;ncy;&amp;icy;&amp;g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192" y="927214"/>
            <a:ext cx="756285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83653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1481" y="4351929"/>
            <a:ext cx="69835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16 Кислева 5709 г. </a:t>
            </a:r>
            <a:r>
              <a:rPr lang="ru-RU" dirty="0" smtClean="0"/>
              <a:t>(18.12.48) </a:t>
            </a:r>
          </a:p>
          <a:p>
            <a:pPr algn="ctr"/>
            <a:r>
              <a:rPr lang="ru-RU" dirty="0" smtClean="0"/>
              <a:t>Родился Стивен Аллан Спилберг  (</a:t>
            </a:r>
            <a:r>
              <a:rPr lang="en-US" dirty="0"/>
              <a:t> </a:t>
            </a:r>
            <a:r>
              <a:rPr lang="en-US" i="1" dirty="0"/>
              <a:t>Steven Allan Spielberg</a:t>
            </a:r>
            <a:r>
              <a:rPr lang="en-US" dirty="0" smtClean="0"/>
              <a:t>;</a:t>
            </a:r>
            <a:r>
              <a:rPr lang="ru-RU" dirty="0" smtClean="0"/>
              <a:t>)</a:t>
            </a:r>
          </a:p>
          <a:p>
            <a:pPr algn="ctr"/>
            <a:r>
              <a:rPr lang="ru-RU" dirty="0" smtClean="0"/>
              <a:t>— </a:t>
            </a:r>
            <a:r>
              <a:rPr lang="ru-RU" dirty="0"/>
              <a:t>американский кинорежиссёр, сценарист, продюсер и монтажёр, </a:t>
            </a:r>
            <a:r>
              <a:rPr lang="ru-RU" dirty="0" smtClean="0"/>
              <a:t>один </a:t>
            </a:r>
            <a:r>
              <a:rPr lang="ru-RU" dirty="0"/>
              <a:t>из самых успешных кинорежиссёров США в истории</a:t>
            </a:r>
            <a:r>
              <a:rPr lang="ru-RU" dirty="0" smtClean="0"/>
              <a:t>.</a:t>
            </a:r>
          </a:p>
          <a:p>
            <a:pPr algn="ctr"/>
            <a:r>
              <a:rPr lang="ru-RU" dirty="0"/>
              <a:t>Трёхкратный лауреат премии «Оскар».</a:t>
            </a:r>
            <a:endParaRPr lang="ru-RU" dirty="0" smtClean="0"/>
          </a:p>
          <a:p>
            <a:pPr algn="ctr"/>
            <a:r>
              <a:rPr lang="ru-RU" dirty="0" smtClean="0"/>
              <a:t> </a:t>
            </a:r>
            <a:r>
              <a:rPr lang="ru-RU" dirty="0"/>
              <a:t>Его 20 самых кассовых картин собрали в прокате 8,4 млрд долларов.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321" y="956423"/>
            <a:ext cx="2409825" cy="291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443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9552" y="4568896"/>
            <a:ext cx="6732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16 Кислева 5733 г. </a:t>
            </a:r>
            <a:r>
              <a:rPr lang="ru-RU" dirty="0" smtClean="0"/>
              <a:t>(22.11.72).</a:t>
            </a:r>
          </a:p>
          <a:p>
            <a:pPr algn="ctr"/>
            <a:r>
              <a:rPr lang="ru-RU" dirty="0" smtClean="0"/>
              <a:t> В СССР объявили </a:t>
            </a:r>
            <a:r>
              <a:rPr lang="ru-RU" dirty="0"/>
              <a:t>голодовку 23 </a:t>
            </a:r>
            <a:r>
              <a:rPr lang="ru-RU" dirty="0" smtClean="0"/>
              <a:t>еврея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с </a:t>
            </a:r>
            <a:r>
              <a:rPr lang="ru-RU" dirty="0" smtClean="0"/>
              <a:t>требованием разрешить </a:t>
            </a:r>
            <a:r>
              <a:rPr lang="ru-RU" dirty="0"/>
              <a:t>выезд в Израиль всем желающим, </a:t>
            </a:r>
            <a:endParaRPr lang="ru-RU" dirty="0" smtClean="0"/>
          </a:p>
          <a:p>
            <a:pPr algn="ctr"/>
            <a:r>
              <a:rPr lang="ru-RU" dirty="0" smtClean="0"/>
              <a:t>а </a:t>
            </a:r>
            <a:r>
              <a:rPr lang="ru-RU" dirty="0"/>
              <a:t>также освободить арестованных за желание выехать в Израиль. Все участники этой акции были </a:t>
            </a:r>
            <a:r>
              <a:rPr lang="ru-RU" dirty="0" smtClean="0"/>
              <a:t>задержаны </a:t>
            </a:r>
          </a:p>
          <a:p>
            <a:pPr algn="ctr"/>
            <a:r>
              <a:rPr lang="ru-RU" dirty="0" smtClean="0"/>
              <a:t>и </a:t>
            </a:r>
            <a:r>
              <a:rPr lang="ru-RU" dirty="0"/>
              <a:t>приговорены к 15-суточному </a:t>
            </a:r>
            <a:r>
              <a:rPr lang="ru-RU" dirty="0" smtClean="0"/>
              <a:t>заключению.</a:t>
            </a:r>
            <a:endParaRPr lang="ru-RU" dirty="0"/>
          </a:p>
        </p:txBody>
      </p:sp>
      <p:pic>
        <p:nvPicPr>
          <p:cNvPr id="10242" name="Picture 2" descr="&amp;Kcy;&amp;acy;&amp;rcy;&amp;tcy;&amp;icy;&amp;ncy;&amp;kcy;&amp;icy; &amp;pcy;&amp;ocy; &amp;zcy;&amp;acy;&amp;pcy;&amp;rcy;&amp;ocy;&amp;scy;&amp;ucy; &amp;ecy;&amp;mcy;&amp;icy;&amp;gcy;&amp;rcy;&amp;acy;&amp;tscy;&amp;icy;&amp;yacy; &amp;iecy;&amp;vcy;&amp;rcy;&amp;iecy;&amp;iecy;&amp;vcy; &amp;icy;&amp;zcy; &amp;scy;&amp;scy;&amp;scy;&amp;r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150" y="186834"/>
            <a:ext cx="73533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4578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6988" y="4389603"/>
            <a:ext cx="66428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16 Кислева 5771</a:t>
            </a:r>
            <a:r>
              <a:rPr lang="ru-RU" dirty="0" smtClean="0"/>
              <a:t> г. (22.11.2010</a:t>
            </a:r>
            <a:r>
              <a:rPr lang="en-US" dirty="0" smtClean="0"/>
              <a:t>).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Кнессет большинством голосов (65 против 33-х) </a:t>
            </a:r>
            <a:r>
              <a:rPr lang="ru-RU" dirty="0" smtClean="0"/>
              <a:t>утвердил </a:t>
            </a:r>
            <a:r>
              <a:rPr lang="ru-RU" dirty="0"/>
              <a:t>закон, </a:t>
            </a:r>
            <a:endParaRPr lang="en-US" dirty="0" smtClean="0"/>
          </a:p>
          <a:p>
            <a:pPr algn="ctr"/>
            <a:r>
              <a:rPr lang="ru-RU" dirty="0" smtClean="0"/>
              <a:t>согласно </a:t>
            </a:r>
            <a:r>
              <a:rPr lang="ru-RU" dirty="0"/>
              <a:t>которому для отдачи территорий Израиля </a:t>
            </a:r>
            <a:endParaRPr lang="ru-RU" dirty="0" smtClean="0"/>
          </a:p>
          <a:p>
            <a:pPr algn="ctr"/>
            <a:r>
              <a:rPr lang="ru-RU" dirty="0" smtClean="0"/>
              <a:t>требуется </a:t>
            </a:r>
            <a:r>
              <a:rPr lang="ru-RU" dirty="0"/>
              <a:t>проводить всенародный </a:t>
            </a:r>
            <a:r>
              <a:rPr lang="ru-RU" dirty="0" smtClean="0"/>
              <a:t>референдум,</a:t>
            </a:r>
          </a:p>
          <a:p>
            <a:pPr algn="ctr"/>
            <a:r>
              <a:rPr lang="ru-RU" dirty="0"/>
              <a:t>е</a:t>
            </a:r>
            <a:r>
              <a:rPr lang="ru-RU" dirty="0" smtClean="0"/>
              <a:t>сли за неё -отдачу-</a:t>
            </a:r>
          </a:p>
          <a:p>
            <a:pPr algn="ctr"/>
            <a:r>
              <a:rPr lang="ru-RU" dirty="0" smtClean="0"/>
              <a:t>проголосует </a:t>
            </a:r>
            <a:r>
              <a:rPr lang="ru-RU" dirty="0"/>
              <a:t>более 60-ти депутатов </a:t>
            </a:r>
            <a:r>
              <a:rPr lang="ru-RU" dirty="0" smtClean="0"/>
              <a:t>Кнессета</a:t>
            </a:r>
            <a:r>
              <a:rPr lang="ru-RU" dirty="0"/>
              <a:t>.</a:t>
            </a:r>
            <a:endParaRPr lang="en-US" dirty="0" smtClean="0"/>
          </a:p>
        </p:txBody>
      </p:sp>
      <p:pic>
        <p:nvPicPr>
          <p:cNvPr id="1032" name="Picture 8" descr="&amp;Kcy;&amp;acy;&amp;rcy;&amp;tcy;&amp;icy;&amp;ncy;&amp;kcy;&amp;icy; &amp;pcy;&amp;ocy; &amp;zcy;&amp;acy;&amp;pcy;&amp;rcy;&amp;ocy;&amp;scy;&amp;ucy; &amp;ncy;&amp;acy; &amp;Gcy;&amp;ocy;&amp;lcy;&amp;acy;&amp;ncy;&amp;scy;&amp;kcy;&amp;icy;&amp;khcy; &amp;vcy;&amp;ycy;&amp;scy;&amp;ocy;&amp;tcy;&amp;acy;&amp;kh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091" y="1033732"/>
            <a:ext cx="4630644" cy="27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58105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8439" y="4877124"/>
            <a:ext cx="73217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17 Кислева 5141 </a:t>
            </a:r>
            <a:r>
              <a:rPr lang="ru-RU" b="1" dirty="0" smtClean="0"/>
              <a:t>г. </a:t>
            </a:r>
            <a:r>
              <a:rPr lang="ru-RU" dirty="0" smtClean="0"/>
              <a:t>(15.11.1380). </a:t>
            </a:r>
          </a:p>
          <a:p>
            <a:pPr algn="ctr"/>
            <a:r>
              <a:rPr lang="ru-RU" dirty="0" smtClean="0"/>
              <a:t>Начало четырёхдневного еврейского погрома в Париже, </a:t>
            </a:r>
          </a:p>
          <a:p>
            <a:pPr algn="ctr"/>
            <a:r>
              <a:rPr lang="ru-RU" dirty="0" smtClean="0"/>
              <a:t>спровоцированного знатью,</a:t>
            </a:r>
          </a:p>
          <a:p>
            <a:pPr algn="ctr"/>
            <a:r>
              <a:rPr lang="ru-RU" dirty="0" smtClean="0"/>
              <a:t> убеждённой, что насилие освободит многих от долгов евреям.</a:t>
            </a:r>
          </a:p>
        </p:txBody>
      </p:sp>
      <p:pic>
        <p:nvPicPr>
          <p:cNvPr id="7170" name="Picture 2" descr="&amp;Kcy;&amp;acy;&amp;rcy;&amp;tcy;&amp;icy;&amp;ncy;&amp;kcy;&amp;icy; &amp;pcy;&amp;ocy; &amp;zcy;&amp;acy;&amp;pcy;&amp;rcy;&amp;ocy;&amp;scy;&amp;ucy;  &amp;Pcy;&amp;acy;&amp;rcy;&amp;icy;&amp;zhcy; 14 &amp;vcy;&amp;iecy;&amp;kcy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197" y="387224"/>
            <a:ext cx="3288282" cy="390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1804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5268" y="4580312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17 Кислева 5685 </a:t>
            </a:r>
            <a:r>
              <a:rPr lang="ru-RU" b="1" dirty="0" smtClean="0"/>
              <a:t>г. </a:t>
            </a:r>
            <a:r>
              <a:rPr lang="ru-RU" dirty="0" smtClean="0"/>
              <a:t>(14.12.24)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Вечером начались первые занятия в </a:t>
            </a:r>
            <a:r>
              <a:rPr lang="ru-RU" dirty="0" smtClean="0"/>
              <a:t>Технионе (г. Хайфа).</a:t>
            </a:r>
          </a:p>
          <a:p>
            <a:pPr algn="ctr"/>
            <a:r>
              <a:rPr lang="ru-RU" dirty="0" smtClean="0"/>
              <a:t>В финансировании его строительства участвовали </a:t>
            </a:r>
            <a:r>
              <a:rPr lang="ru-RU" dirty="0"/>
              <a:t>наследники </a:t>
            </a:r>
            <a:r>
              <a:rPr lang="ru-RU" dirty="0" smtClean="0"/>
              <a:t>Вульфа Яковлевича Высоцкого </a:t>
            </a:r>
            <a:r>
              <a:rPr lang="ru-RU" dirty="0"/>
              <a:t>- </a:t>
            </a:r>
            <a:r>
              <a:rPr lang="ru-RU" dirty="0" smtClean="0"/>
              <a:t>коммерсанта, филантропа </a:t>
            </a:r>
            <a:r>
              <a:rPr lang="ru-RU" dirty="0"/>
              <a:t>и </a:t>
            </a:r>
            <a:r>
              <a:rPr lang="ru-RU" dirty="0" smtClean="0"/>
              <a:t>сторонника </a:t>
            </a:r>
            <a:r>
              <a:rPr lang="ru-RU" dirty="0"/>
              <a:t>движения Ховевей </a:t>
            </a:r>
            <a:r>
              <a:rPr lang="ru-RU" dirty="0" smtClean="0"/>
              <a:t>Цион</a:t>
            </a:r>
          </a:p>
          <a:p>
            <a:pPr algn="ctr"/>
            <a:r>
              <a:rPr lang="ru-RU" b="1" dirty="0" smtClean="0"/>
              <a:t>29 марта 1908 г.</a:t>
            </a:r>
            <a:r>
              <a:rPr lang="ru-RU" dirty="0" smtClean="0"/>
              <a:t> </a:t>
            </a:r>
            <a:r>
              <a:rPr lang="ru-RU" dirty="0"/>
              <a:t>(28 Адар-2 5668) </a:t>
            </a:r>
            <a:r>
              <a:rPr lang="ru-RU" dirty="0" smtClean="0"/>
              <a:t>его наследники передали </a:t>
            </a:r>
            <a:r>
              <a:rPr lang="ru-RU" dirty="0"/>
              <a:t>на строительство </a:t>
            </a:r>
            <a:r>
              <a:rPr lang="ru-RU" dirty="0" smtClean="0"/>
              <a:t>Техниона </a:t>
            </a:r>
            <a:r>
              <a:rPr lang="ru-RU" dirty="0"/>
              <a:t>100000 рублей. </a:t>
            </a:r>
            <a:endParaRPr lang="ru-RU" dirty="0" smtClean="0"/>
          </a:p>
        </p:txBody>
      </p:sp>
      <p:pic>
        <p:nvPicPr>
          <p:cNvPr id="2050" name="Picture 2" descr="&amp;Kcy;&amp;acy;&amp;rcy;&amp;tcy;&amp;icy;&amp;ncy;&amp;kcy;&amp;icy; &amp;pcy;&amp;ocy; &amp;zcy;&amp;acy;&amp;pcy;&amp;rcy;&amp;ocy;&amp;scy;&amp;ucy; &amp;khcy;&amp;acy;&amp;jcy;&amp;fcy;&amp;acy; &amp;tcy;&amp;iecy;&amp;khcy;&amp;ncy;&amp;icy;&amp;ocy;&amp;n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179" y="1008530"/>
            <a:ext cx="4642445" cy="306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92624" y="1735051"/>
            <a:ext cx="378853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Альберт Эйнштейн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во время своего визита в Палестину </a:t>
            </a:r>
            <a:endParaRPr lang="ru-RU" sz="1600" dirty="0" smtClean="0"/>
          </a:p>
          <a:p>
            <a:pPr algn="ctr"/>
            <a:r>
              <a:rPr lang="ru-RU" sz="1600" dirty="0" smtClean="0"/>
              <a:t>в </a:t>
            </a:r>
            <a:r>
              <a:rPr lang="ru-RU" sz="1600" dirty="0"/>
              <a:t>феврале 1923 </a:t>
            </a:r>
            <a:r>
              <a:rPr lang="ru-RU" sz="1600" dirty="0" smtClean="0"/>
              <a:t>года посадил 2 пальмы возле здания Техниона.</a:t>
            </a:r>
          </a:p>
          <a:p>
            <a:pPr algn="ctr"/>
            <a:r>
              <a:rPr lang="ru-RU" sz="1400" dirty="0" smtClean="0"/>
              <a:t>(на этом снимке, разумеется, кипарисы, </a:t>
            </a:r>
          </a:p>
          <a:p>
            <a:pPr algn="ctr"/>
            <a:r>
              <a:rPr lang="ru-RU" sz="1400" dirty="0" smtClean="0"/>
              <a:t>а не пальмы. Сделать фото с пальмами</a:t>
            </a:r>
          </a:p>
          <a:p>
            <a:pPr algn="ctr"/>
            <a:r>
              <a:rPr lang="ru-RU" sz="1400" dirty="0" smtClean="0"/>
              <a:t> на фоне фасада здания не удалось </a:t>
            </a:r>
            <a:r>
              <a:rPr lang="ru-RU" sz="1400" dirty="0" smtClean="0">
                <a:sym typeface="Wingdings" panose="05000000000000000000" pitchFamily="2" charset="2"/>
              </a:rPr>
              <a:t> </a:t>
            </a:r>
            <a:r>
              <a:rPr lang="ru-RU" sz="1400" dirty="0" smtClean="0"/>
              <a:t>- ЛЗ)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090596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5650" y="4746338"/>
            <a:ext cx="100761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17 Кислева </a:t>
            </a:r>
            <a:r>
              <a:rPr lang="ru-RU" b="1" dirty="0" smtClean="0"/>
              <a:t>5708 г. </a:t>
            </a:r>
            <a:r>
              <a:rPr lang="ru-RU" dirty="0" smtClean="0"/>
              <a:t>(30.11.47). На следующий день после </a:t>
            </a:r>
            <a:r>
              <a:rPr lang="en-US" dirty="0" smtClean="0"/>
              <a:t>[</a:t>
            </a:r>
            <a:r>
              <a:rPr lang="ru-RU" dirty="0" smtClean="0"/>
              <a:t>публикации?</a:t>
            </a:r>
            <a:r>
              <a:rPr lang="en-US" dirty="0" smtClean="0"/>
              <a:t>] </a:t>
            </a:r>
            <a:r>
              <a:rPr lang="ru-RU" dirty="0" smtClean="0"/>
              <a:t>резолюции ООН</a:t>
            </a:r>
          </a:p>
          <a:p>
            <a:pPr algn="ctr"/>
            <a:r>
              <a:rPr lang="ru-RU" dirty="0" smtClean="0"/>
              <a:t> по разделу Палестины на еврейское и арабское государства, </a:t>
            </a:r>
          </a:p>
          <a:p>
            <a:pPr algn="ctr"/>
            <a:r>
              <a:rPr lang="ru-RU" dirty="0" smtClean="0"/>
              <a:t>в районе Лода арабские боевики обстреляли из автоматов и закидали гранатами </a:t>
            </a:r>
          </a:p>
          <a:p>
            <a:pPr algn="ctr"/>
            <a:r>
              <a:rPr lang="ru-RU" dirty="0" smtClean="0"/>
              <a:t>два рейсовых автобуса еврейской автобусной компании. </a:t>
            </a:r>
          </a:p>
          <a:p>
            <a:pPr algn="ctr"/>
            <a:r>
              <a:rPr lang="ru-RU" b="1" dirty="0" smtClean="0"/>
              <a:t>Это нападение считается началом Войны за Независимость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266" name="Picture 2" descr="&amp;Kcy;&amp;acy;&amp;rcy;&amp;tcy;&amp;icy;&amp;ncy;&amp;kcy;&amp;icy; &amp;pcy;&amp;ocy; &amp;zcy;&amp;acy;&amp;pcy;&amp;rcy;&amp;ocy;&amp;scy;&amp;ucy; &amp;tcy;&amp;iecy;&amp;rcy;&amp;acy;&amp;kcy;&amp;tcy; &amp;acy;&amp;vcy;&amp;tcy;&amp;ocy;&amp;bcy;&amp;ucy;&amp;s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111" y="433073"/>
            <a:ext cx="61912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6426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2108" y="3997068"/>
            <a:ext cx="97473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</a:rPr>
              <a:t>18 Кислева 5635 г. </a:t>
            </a:r>
            <a:r>
              <a:rPr lang="ru-RU" dirty="0">
                <a:solidFill>
                  <a:prstClr val="black"/>
                </a:solidFill>
              </a:rPr>
              <a:t>(27.11.1874, Белоруссия – 9.11.52/21 Хешвана 5713, Реховот, Израиль). </a:t>
            </a:r>
            <a:endParaRPr lang="ru-RU" dirty="0" smtClean="0">
              <a:solidFill>
                <a:prstClr val="black"/>
              </a:solidFill>
            </a:endParaRPr>
          </a:p>
          <a:p>
            <a:pPr lvl="0" algn="ctr"/>
            <a:r>
              <a:rPr lang="ru-RU" dirty="0" smtClean="0">
                <a:solidFill>
                  <a:prstClr val="black"/>
                </a:solidFill>
              </a:rPr>
              <a:t>Родился </a:t>
            </a:r>
            <a:r>
              <a:rPr lang="ru-RU" b="1" dirty="0" smtClean="0">
                <a:solidFill>
                  <a:prstClr val="black"/>
                </a:solidFill>
              </a:rPr>
              <a:t>Хаим </a:t>
            </a:r>
            <a:r>
              <a:rPr lang="ru-RU" b="1" dirty="0">
                <a:solidFill>
                  <a:prstClr val="black"/>
                </a:solidFill>
              </a:rPr>
              <a:t>Азриэль </a:t>
            </a:r>
            <a:r>
              <a:rPr lang="ru-RU" b="1" dirty="0" smtClean="0">
                <a:solidFill>
                  <a:prstClr val="black"/>
                </a:solidFill>
              </a:rPr>
              <a:t>Вейцман </a:t>
            </a:r>
            <a:r>
              <a:rPr lang="ru-RU" dirty="0" smtClean="0">
                <a:solidFill>
                  <a:prstClr val="black"/>
                </a:solidFill>
              </a:rPr>
              <a:t>—учёный-химик</a:t>
            </a:r>
            <a:r>
              <a:rPr lang="ru-RU" dirty="0">
                <a:solidFill>
                  <a:prstClr val="black"/>
                </a:solidFill>
              </a:rPr>
              <a:t>, политик, </a:t>
            </a:r>
            <a:endParaRPr lang="ru-RU" dirty="0" smtClean="0">
              <a:solidFill>
                <a:prstClr val="black"/>
              </a:solidFill>
            </a:endParaRPr>
          </a:p>
          <a:p>
            <a:pPr lvl="0" algn="ctr"/>
            <a:r>
              <a:rPr lang="ru-RU" dirty="0" smtClean="0">
                <a:solidFill>
                  <a:prstClr val="black"/>
                </a:solidFill>
              </a:rPr>
              <a:t>президент </a:t>
            </a:r>
            <a:r>
              <a:rPr lang="ru-RU" dirty="0">
                <a:solidFill>
                  <a:prstClr val="black"/>
                </a:solidFill>
              </a:rPr>
              <a:t>Всемирной сионистской </a:t>
            </a:r>
            <a:r>
              <a:rPr lang="ru-RU" dirty="0" smtClean="0">
                <a:solidFill>
                  <a:prstClr val="black"/>
                </a:solidFill>
              </a:rPr>
              <a:t>организации (5682 - 92/</a:t>
            </a:r>
            <a:r>
              <a:rPr lang="ru-RU" dirty="0" smtClean="0"/>
              <a:t>1921-1931</a:t>
            </a:r>
            <a:r>
              <a:rPr lang="ru-RU" dirty="0"/>
              <a:t>, </a:t>
            </a:r>
            <a:r>
              <a:rPr lang="ru-RU" dirty="0" smtClean="0"/>
              <a:t>5696 – 5707/1935 - 1946гг)</a:t>
            </a:r>
            <a:r>
              <a:rPr lang="ru-RU" dirty="0" smtClean="0">
                <a:solidFill>
                  <a:prstClr val="black"/>
                </a:solidFill>
              </a:rPr>
              <a:t>, </a:t>
            </a:r>
          </a:p>
          <a:p>
            <a:pPr lvl="0" algn="ctr"/>
            <a:r>
              <a:rPr lang="ru-RU" dirty="0" smtClean="0">
                <a:solidFill>
                  <a:prstClr val="black"/>
                </a:solidFill>
              </a:rPr>
              <a:t>первый </a:t>
            </a:r>
            <a:r>
              <a:rPr lang="ru-RU" dirty="0">
                <a:solidFill>
                  <a:prstClr val="black"/>
                </a:solidFill>
              </a:rPr>
              <a:t>президент государства </a:t>
            </a:r>
            <a:r>
              <a:rPr lang="ru-RU" dirty="0" smtClean="0">
                <a:solidFill>
                  <a:prstClr val="black"/>
                </a:solidFill>
              </a:rPr>
              <a:t>Израиль (7 Адара 5708 - 20 Тишрея 5713/17.2.48 - </a:t>
            </a:r>
            <a:r>
              <a:rPr lang="ru-RU" dirty="0" smtClean="0"/>
              <a:t>9.11.52гг).</a:t>
            </a:r>
            <a:endParaRPr lang="ru-RU" dirty="0">
              <a:solidFill>
                <a:prstClr val="black"/>
              </a:solidFill>
            </a:endParaRPr>
          </a:p>
          <a:p>
            <a:pPr lvl="0" algn="ctr"/>
            <a:r>
              <a:rPr lang="ru-RU" dirty="0" smtClean="0"/>
              <a:t>В 5712/1947 </a:t>
            </a:r>
            <a:r>
              <a:rPr lang="ru-RU" dirty="0"/>
              <a:t>г. </a:t>
            </a:r>
            <a:r>
              <a:rPr lang="ru-RU" dirty="0" smtClean="0"/>
              <a:t>Он участвовал </a:t>
            </a:r>
            <a:r>
              <a:rPr lang="ru-RU" dirty="0"/>
              <a:t>в Генеральной Ассамблее ООН, </a:t>
            </a:r>
            <a:endParaRPr lang="ru-RU" dirty="0" smtClean="0"/>
          </a:p>
          <a:p>
            <a:pPr lvl="0" algn="ctr"/>
            <a:r>
              <a:rPr lang="ru-RU" dirty="0" smtClean="0"/>
              <a:t>решавшей </a:t>
            </a:r>
            <a:r>
              <a:rPr lang="ru-RU" dirty="0"/>
              <a:t>проблему раздела Палестины на два государства</a:t>
            </a:r>
            <a:r>
              <a:rPr lang="ru-RU" dirty="0" smtClean="0"/>
              <a:t>,</a:t>
            </a:r>
          </a:p>
          <a:p>
            <a:pPr lvl="0" algn="ctr"/>
            <a:r>
              <a:rPr lang="ru-RU" dirty="0" smtClean="0"/>
              <a:t>и </a:t>
            </a:r>
            <a:r>
              <a:rPr lang="ru-RU" dirty="0"/>
              <a:t>настоял на том, </a:t>
            </a:r>
            <a:endParaRPr lang="ru-RU" dirty="0" smtClean="0"/>
          </a:p>
          <a:p>
            <a:pPr lvl="0" algn="ctr"/>
            <a:r>
              <a:rPr lang="ru-RU" dirty="0" smtClean="0"/>
              <a:t>чтобы </a:t>
            </a:r>
            <a:r>
              <a:rPr lang="ru-RU" dirty="0"/>
              <a:t>в состав </a:t>
            </a:r>
            <a:r>
              <a:rPr lang="ru-RU" dirty="0" smtClean="0"/>
              <a:t>территории еврейского </a:t>
            </a:r>
            <a:r>
              <a:rPr lang="ru-RU" dirty="0"/>
              <a:t>государства был включен </a:t>
            </a:r>
            <a:r>
              <a:rPr lang="ru-RU" dirty="0" err="1" smtClean="0"/>
              <a:t>Негев</a:t>
            </a:r>
            <a:r>
              <a:rPr lang="ru-RU" dirty="0" smtClean="0"/>
              <a:t>.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&amp;KHcy;&amp;acy;&amp;icy;&amp;mcy; &amp;Vcy;&amp;iecy;&amp;jcy;&amp;tscy;&amp;mcy;&amp;acy;&amp;n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793" y="769463"/>
            <a:ext cx="181927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3128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47762" y="2893039"/>
            <a:ext cx="63823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18 Кислева 5742 </a:t>
            </a:r>
            <a:r>
              <a:rPr lang="ru-RU" b="1" dirty="0" smtClean="0"/>
              <a:t>г. </a:t>
            </a:r>
            <a:r>
              <a:rPr lang="ru-RU" dirty="0" smtClean="0"/>
              <a:t>(14.12.81) </a:t>
            </a:r>
          </a:p>
          <a:p>
            <a:pPr algn="ctr"/>
            <a:r>
              <a:rPr lang="ru-RU" dirty="0" smtClean="0"/>
              <a:t>Кнессет 66 голосами (из 120) принял </a:t>
            </a:r>
            <a:r>
              <a:rPr lang="ru-RU" dirty="0"/>
              <a:t>закон </a:t>
            </a:r>
            <a:endParaRPr lang="ru-RU" dirty="0" smtClean="0"/>
          </a:p>
          <a:p>
            <a:pPr algn="ctr"/>
            <a:r>
              <a:rPr lang="ru-RU" dirty="0" smtClean="0"/>
              <a:t>об </a:t>
            </a:r>
            <a:r>
              <a:rPr lang="ru-RU" dirty="0"/>
              <a:t>аннексии Голанских </a:t>
            </a:r>
            <a:r>
              <a:rPr lang="ru-RU" dirty="0" smtClean="0"/>
              <a:t>высот </a:t>
            </a:r>
          </a:p>
          <a:p>
            <a:pPr algn="ctr"/>
            <a:r>
              <a:rPr lang="ru-RU" dirty="0" smtClean="0"/>
              <a:t>общей </a:t>
            </a:r>
            <a:r>
              <a:rPr lang="ru-RU" dirty="0"/>
              <a:t>площадью 1150 км²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/>
              <a:t>размером приблизительно 60 км в длину и 25 км в ширину</a:t>
            </a:r>
            <a:r>
              <a:rPr lang="ru-RU" dirty="0" smtClean="0"/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051" y="1290584"/>
            <a:ext cx="2819644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830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86626" y="1452355"/>
            <a:ext cx="44909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Через 3 дня  </a:t>
            </a:r>
            <a:r>
              <a:rPr lang="ru-RU" dirty="0"/>
              <a:t>(21 </a:t>
            </a:r>
            <a:r>
              <a:rPr lang="ru-RU" dirty="0" smtClean="0"/>
              <a:t>Кислева 5742 г.) </a:t>
            </a:r>
          </a:p>
          <a:p>
            <a:pPr algn="ctr"/>
            <a:r>
              <a:rPr lang="ru-RU" dirty="0" smtClean="0"/>
              <a:t>СБ </a:t>
            </a:r>
            <a:r>
              <a:rPr lang="ru-RU" dirty="0"/>
              <a:t>ООН принял резолюцию №497, </a:t>
            </a:r>
            <a:endParaRPr lang="ru-RU" dirty="0" smtClean="0"/>
          </a:p>
          <a:p>
            <a:pPr algn="ctr"/>
            <a:r>
              <a:rPr lang="ru-RU" dirty="0" smtClean="0"/>
              <a:t>отменяющую </a:t>
            </a:r>
            <a:r>
              <a:rPr lang="ru-RU" dirty="0"/>
              <a:t>аннексию Голан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AutoShape 2" descr="&amp;Kcy;&amp;acy;&amp;rcy;&amp;tcy;&amp;icy;&amp;ncy;&amp;kcy;&amp;icy; &amp;pcy;&amp;ocy; &amp;zcy;&amp;acy;&amp;pcy;&amp;rcy;&amp;ocy;&amp;scy;&amp;ucy; &amp;ocy;&amp;ocy;&amp;ncy; &amp;lcy;&amp;ocy;&amp;gcy;&amp;ocy;&amp;tcy;&amp;icy;&amp;p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20" y="987553"/>
            <a:ext cx="1879568" cy="176614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75529" y="3515686"/>
            <a:ext cx="93649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Совет Безопасности (СБ) … постановляет</a:t>
            </a:r>
            <a:r>
              <a:rPr lang="ru-RU" sz="1600" dirty="0"/>
              <a:t>, </a:t>
            </a:r>
            <a:endParaRPr lang="ru-RU" sz="1600" dirty="0" smtClean="0"/>
          </a:p>
          <a:p>
            <a:pPr algn="ctr"/>
            <a:r>
              <a:rPr lang="ru-RU" sz="1600" dirty="0" smtClean="0"/>
              <a:t>что </a:t>
            </a:r>
            <a:r>
              <a:rPr lang="ru-RU" sz="1600" dirty="0"/>
              <a:t>решение Израиля установить свои законы, </a:t>
            </a:r>
            <a:endParaRPr lang="ru-RU" sz="1600" dirty="0" smtClean="0"/>
          </a:p>
          <a:p>
            <a:pPr algn="ctr"/>
            <a:r>
              <a:rPr lang="ru-RU" sz="1600" dirty="0" smtClean="0"/>
              <a:t>юрисдикцию  </a:t>
            </a:r>
            <a:r>
              <a:rPr lang="ru-RU" sz="1600" dirty="0"/>
              <a:t>и управление на оккупированных сирийских Голанских высотах </a:t>
            </a:r>
            <a:endParaRPr lang="ru-RU" sz="1600" dirty="0" smtClean="0"/>
          </a:p>
          <a:p>
            <a:pPr algn="ctr"/>
            <a:r>
              <a:rPr lang="ru-RU" sz="1600" b="1" dirty="0" smtClean="0"/>
              <a:t>является </a:t>
            </a:r>
            <a:r>
              <a:rPr lang="ru-RU" sz="1600" b="1" dirty="0"/>
              <a:t>недействительным </a:t>
            </a:r>
            <a:endParaRPr lang="ru-RU" sz="1600" b="1" dirty="0" smtClean="0"/>
          </a:p>
          <a:p>
            <a:pPr algn="ctr"/>
            <a:r>
              <a:rPr lang="ru-RU" sz="1600" dirty="0" smtClean="0"/>
              <a:t>и </a:t>
            </a:r>
            <a:r>
              <a:rPr lang="ru-RU" sz="1600" b="1" dirty="0"/>
              <a:t>не имеет международной юридической силы;</a:t>
            </a:r>
          </a:p>
          <a:p>
            <a:pPr algn="ctr"/>
            <a:r>
              <a:rPr lang="ru-RU" sz="1600" dirty="0"/>
              <a:t>    требует, </a:t>
            </a:r>
            <a:endParaRPr lang="ru-RU" sz="1600" dirty="0" smtClean="0"/>
          </a:p>
          <a:p>
            <a:pPr algn="ctr"/>
            <a:r>
              <a:rPr lang="ru-RU" sz="1600" dirty="0" smtClean="0"/>
              <a:t>чтобы </a:t>
            </a:r>
            <a:r>
              <a:rPr lang="ru-RU" sz="1600" dirty="0"/>
              <a:t>Израиль, оккупирующая держава, немедленно отменил своё </a:t>
            </a:r>
            <a:r>
              <a:rPr lang="ru-RU" sz="1600" dirty="0" smtClean="0"/>
              <a:t>решение</a:t>
            </a:r>
            <a:r>
              <a:rPr lang="ru-RU" sz="1600" dirty="0"/>
              <a:t>.</a:t>
            </a:r>
          </a:p>
          <a:p>
            <a:pPr algn="ctr"/>
            <a:r>
              <a:rPr lang="ru-RU" sz="1600" dirty="0"/>
              <a:t>	Принята </a:t>
            </a:r>
            <a:r>
              <a:rPr lang="ru-RU" sz="1600" b="1" dirty="0" smtClean="0"/>
              <a:t>единогласно </a:t>
            </a:r>
            <a:r>
              <a:rPr lang="ru-RU" sz="1600" dirty="0" smtClean="0"/>
              <a:t>на </a:t>
            </a:r>
            <a:r>
              <a:rPr lang="ru-RU" sz="1600" dirty="0"/>
              <a:t>2319-м заседании</a:t>
            </a:r>
            <a:r>
              <a:rPr lang="ru-RU" sz="1600" dirty="0" smtClean="0"/>
              <a:t>. </a:t>
            </a:r>
          </a:p>
          <a:p>
            <a:pPr algn="ctr"/>
            <a:r>
              <a:rPr lang="ru-RU" sz="1600" dirty="0" smtClean="0"/>
              <a:t>(в т.ч. нашими «лучшими друзьями» - США. ЛЗ)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8513807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15035" y="5224245"/>
            <a:ext cx="83730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/>
              <a:t>«Мы никогда не уйдем с Голанских </a:t>
            </a:r>
            <a:r>
              <a:rPr lang="ru-RU" dirty="0" smtClean="0"/>
              <a:t>высот</a:t>
            </a:r>
            <a:r>
              <a:rPr lang="ru-RU" dirty="0"/>
              <a:t>.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Сегодняшние </a:t>
            </a:r>
            <a:r>
              <a:rPr lang="ru-RU" dirty="0"/>
              <a:t>северные границы Государства Израиль останутся незыблемыми»,- заявил премьер Нетания</a:t>
            </a:r>
            <a:r>
              <a:rPr lang="en-US" dirty="0"/>
              <a:t>h</a:t>
            </a:r>
            <a:r>
              <a:rPr lang="ru-RU" dirty="0"/>
              <a:t>у </a:t>
            </a:r>
            <a:r>
              <a:rPr lang="ru-RU" b="1" dirty="0" smtClean="0"/>
              <a:t>18 </a:t>
            </a:r>
            <a:r>
              <a:rPr lang="ru-RU" b="1" dirty="0"/>
              <a:t>Кислева 5771</a:t>
            </a:r>
            <a:r>
              <a:rPr lang="ru-RU" dirty="0"/>
              <a:t> г. (</a:t>
            </a:r>
            <a:r>
              <a:rPr lang="ru-RU" dirty="0" smtClean="0"/>
              <a:t>18.4.2016</a:t>
            </a:r>
            <a:r>
              <a:rPr lang="en-US" dirty="0"/>
              <a:t>).</a:t>
            </a:r>
          </a:p>
          <a:p>
            <a:pPr algn="ctr"/>
            <a:r>
              <a:rPr lang="ru-RU" dirty="0" smtClean="0"/>
              <a:t>на </a:t>
            </a:r>
            <a:r>
              <a:rPr lang="ru-RU" dirty="0"/>
              <a:t>выездном заседании правительства, проведенном на Голанских высотах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130354" y="3174064"/>
            <a:ext cx="2503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Нетания</a:t>
            </a:r>
            <a:r>
              <a:rPr lang="en-US" dirty="0" smtClean="0"/>
              <a:t>h</a:t>
            </a:r>
            <a:r>
              <a:rPr lang="ru-RU" dirty="0" smtClean="0"/>
              <a:t>у </a:t>
            </a:r>
            <a:r>
              <a:rPr lang="ru-RU" dirty="0"/>
              <a:t>и министры </a:t>
            </a:r>
            <a:endParaRPr lang="en-US" dirty="0" smtClean="0"/>
          </a:p>
          <a:p>
            <a:r>
              <a:rPr lang="ru-RU" dirty="0" smtClean="0"/>
              <a:t>на </a:t>
            </a:r>
            <a:r>
              <a:rPr lang="ru-RU" dirty="0"/>
              <a:t>Голанских высотах</a:t>
            </a:r>
          </a:p>
        </p:txBody>
      </p:sp>
      <p:pic>
        <p:nvPicPr>
          <p:cNvPr id="5122" name="Picture 2" descr="&amp;Kcy;&amp;acy;&amp;rcy;&amp;tcy;&amp;icy;&amp;ncy;&amp;kcy;&amp;icy; &amp;pcy;&amp;ocy; &amp;zcy;&amp;acy;&amp;pcy;&amp;rcy;&amp;ocy;&amp;scy;&amp;ucy; &amp;ncy;&amp;acy; &amp;Gcy;&amp;ocy;&amp;lcy;&amp;acy;&amp;ncy;&amp;scy;&amp;kcy;&amp;icy;&amp;khcy; &amp;vcy;&amp;ycy;&amp;scy;&amp;ocy;&amp;tcy;&amp;acy;&amp;kh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053" y="1965168"/>
            <a:ext cx="571500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66738" y="569885"/>
            <a:ext cx="6469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Я </a:t>
            </a:r>
            <a:r>
              <a:rPr lang="ru-RU" dirty="0"/>
              <a:t>(ЛЗ) не знаю, сколько ещё было заседаний в ООН и его СБ, </a:t>
            </a:r>
          </a:p>
          <a:p>
            <a:pPr algn="ctr"/>
            <a:r>
              <a:rPr lang="ru-RU" dirty="0"/>
              <a:t>посвящённых Голанским высотам. </a:t>
            </a:r>
          </a:p>
          <a:p>
            <a:pPr algn="ctr"/>
            <a:r>
              <a:rPr lang="ru-RU" dirty="0"/>
              <a:t>Высоты и сегодня </a:t>
            </a:r>
            <a:r>
              <a:rPr lang="ru-RU" dirty="0" smtClean="0"/>
              <a:t>израильские </a:t>
            </a:r>
          </a:p>
          <a:p>
            <a:pPr algn="ctr"/>
            <a:r>
              <a:rPr lang="ru-RU" dirty="0" smtClean="0"/>
              <a:t>И, Бог даст, таковыми останутся навсегда.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248592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5151" y="4741690"/>
            <a:ext cx="97453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19 декабря 1948 г. </a:t>
            </a:r>
            <a:r>
              <a:rPr lang="ru-RU" dirty="0" smtClean="0"/>
              <a:t>(17 Кислева 5709) </a:t>
            </a:r>
            <a:r>
              <a:rPr lang="ru-RU" b="1" dirty="0" smtClean="0"/>
              <a:t> 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отклонена просьба Израиля о приёме его в ООН.</a:t>
            </a:r>
          </a:p>
          <a:p>
            <a:pPr algn="ctr"/>
            <a:r>
              <a:rPr lang="ru-RU" dirty="0" smtClean="0"/>
              <a:t>(Израиль был принят в ООН 11.5.49г.)</a:t>
            </a:r>
            <a:endParaRPr lang="ru-RU" dirty="0"/>
          </a:p>
        </p:txBody>
      </p:sp>
      <p:sp>
        <p:nvSpPr>
          <p:cNvPr id="3" name="AutoShape 2" descr="&amp;Kcy;&amp;acy;&amp;rcy;&amp;tcy;&amp;icy;&amp;ncy;&amp;kcy;&amp;icy; &amp;pcy;&amp;ocy; &amp;zcy;&amp;acy;&amp;pcy;&amp;rcy;&amp;ocy;&amp;scy;&amp;ucy; &amp;ocy;&amp;ocy;&amp;ncy; &amp;lcy;&amp;ocy;&amp;gcy;&amp;ocy;&amp;tcy;&amp;icy;&amp;p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http://www.data24.co.il/wp-content/uploads/2015/07/635704Ivoire_Council-696x3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423" y="615295"/>
            <a:ext cx="6629400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36414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074" y="4789881"/>
            <a:ext cx="6511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8 декабря 1949 г. </a:t>
            </a:r>
            <a:r>
              <a:rPr lang="ru-RU" dirty="0" smtClean="0"/>
              <a:t>(17 </a:t>
            </a:r>
            <a:r>
              <a:rPr lang="ru-RU" dirty="0"/>
              <a:t>Кислева </a:t>
            </a:r>
            <a:r>
              <a:rPr lang="ru-RU" dirty="0" smtClean="0"/>
              <a:t>5710).</a:t>
            </a:r>
          </a:p>
          <a:p>
            <a:pPr algn="ctr"/>
            <a:r>
              <a:rPr lang="ru-RU" dirty="0" smtClean="0"/>
              <a:t> При ООН создан отдел по делам палестинских беженцев.</a:t>
            </a:r>
            <a:endParaRPr lang="ru-RU" dirty="0"/>
          </a:p>
        </p:txBody>
      </p:sp>
      <p:pic>
        <p:nvPicPr>
          <p:cNvPr id="10242" name="Picture 2" descr="&amp;Kcy;&amp;acy;&amp;rcy;&amp;tcy;&amp;icy;&amp;ncy;&amp;kcy;&amp;icy; &amp;pcy;&amp;ocy; &amp;zcy;&amp;acy;&amp;pcy;&amp;rcy;&amp;ocy;&amp;scy;&amp;ucy; &amp;ocy;&amp;tcy;&amp;dcy;&amp;iecy;&amp;lcy; &amp;Ocy;&amp;Ocy;&amp;Ncy; &amp;pcy;&amp;ocy; &amp;dcy;&amp;iecy;&amp;lcy;&amp;acy;&amp;mcy; &amp;pcy;&amp;acy;&amp;lcy;&amp;iecy;&amp;scy;&amp;tcy;&amp;icy;&amp;ncy;&amp;scy;&amp;kcy;&amp;icy;&amp;khcy; &amp;bcy;&amp;iecy;&amp;zhcy;&amp;iecy;&amp;ncy;&amp;tscy;&amp;iecy;&amp;v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092" y="492766"/>
            <a:ext cx="6667500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283701" y="2175347"/>
            <a:ext cx="25928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Теперь они не беженцы,</a:t>
            </a:r>
          </a:p>
          <a:p>
            <a:pPr algn="ctr"/>
            <a:r>
              <a:rPr lang="ru-RU" dirty="0" smtClean="0"/>
              <a:t>а «</a:t>
            </a:r>
            <a:r>
              <a:rPr lang="ru-RU" dirty="0" err="1" smtClean="0"/>
              <a:t>набежанцы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92575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12088" y="4615907"/>
            <a:ext cx="774238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Победы евреев … снизили моральный дух арабов до нуля, </a:t>
            </a:r>
            <a:endParaRPr lang="ru-RU" i="1" dirty="0" smtClean="0"/>
          </a:p>
          <a:p>
            <a:pPr algn="ctr"/>
            <a:r>
              <a:rPr lang="ru-RU" i="1" dirty="0" smtClean="0"/>
              <a:t>а </a:t>
            </a:r>
            <a:r>
              <a:rPr lang="ru-RU" i="1" dirty="0"/>
              <a:t>после примеров трусости их неумелых руководителей, </a:t>
            </a:r>
            <a:endParaRPr lang="ru-RU" i="1" dirty="0" smtClean="0"/>
          </a:p>
          <a:p>
            <a:pPr algn="ctr"/>
            <a:r>
              <a:rPr lang="ru-RU" i="1" dirty="0" smtClean="0"/>
              <a:t>арабы </a:t>
            </a:r>
            <a:r>
              <a:rPr lang="ru-RU" i="1" dirty="0"/>
              <a:t>бегут из зон смешанного проживания тысячами. </a:t>
            </a:r>
            <a:endParaRPr lang="ru-RU" i="1" dirty="0" smtClean="0"/>
          </a:p>
          <a:p>
            <a:pPr algn="ctr"/>
            <a:r>
              <a:rPr lang="en-US" sz="1400" dirty="0" smtClean="0">
                <a:hlinkClick r:id="rId2"/>
              </a:rPr>
              <a:t>British </a:t>
            </a:r>
            <a:r>
              <a:rPr lang="en-US" sz="1400" dirty="0">
                <a:hlinkClick r:id="rId2"/>
              </a:rPr>
              <a:t>officials predicted war – and Arab defeat – in Palestine in 1948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779" y="524565"/>
            <a:ext cx="5715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4097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79364" y="1148089"/>
            <a:ext cx="56156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4 декабря 1762 (18 </a:t>
            </a:r>
            <a:r>
              <a:rPr lang="ru-RU" sz="1600" b="1" dirty="0"/>
              <a:t>Кислева </a:t>
            </a:r>
            <a:r>
              <a:rPr lang="ru-RU" sz="1600" b="1" dirty="0" smtClean="0"/>
              <a:t>5523) года</a:t>
            </a:r>
            <a:r>
              <a:rPr lang="ru-RU" sz="1600" dirty="0" smtClean="0"/>
              <a:t>. </a:t>
            </a:r>
          </a:p>
          <a:p>
            <a:pPr algn="ctr"/>
            <a:r>
              <a:rPr lang="ru-RU" sz="1600" dirty="0" smtClean="0"/>
              <a:t>Манифест Екатерины Второй, </a:t>
            </a:r>
          </a:p>
          <a:p>
            <a:pPr algn="ctr"/>
            <a:r>
              <a:rPr lang="ru-RU" sz="1600" dirty="0" smtClean="0"/>
              <a:t>разрешающий селиться в России всем иностранцам</a:t>
            </a:r>
          </a:p>
          <a:p>
            <a:pPr algn="ctr"/>
            <a:r>
              <a:rPr lang="ru-RU" sz="1600" dirty="0" smtClean="0"/>
              <a:t>"кроме жидов". </a:t>
            </a:r>
          </a:p>
          <a:p>
            <a:pPr algn="ctr"/>
            <a:r>
              <a:rPr lang="ru-RU" sz="1600" dirty="0" smtClean="0"/>
              <a:t>Манифест был </a:t>
            </a:r>
            <a:r>
              <a:rPr lang="ru-RU" sz="1600" dirty="0"/>
              <a:t>отпечатан сотнями экземпляров </a:t>
            </a:r>
            <a:endParaRPr lang="ru-RU" sz="1600" dirty="0" smtClean="0"/>
          </a:p>
          <a:p>
            <a:pPr algn="ctr"/>
            <a:r>
              <a:rPr lang="ru-RU" sz="1600" dirty="0" smtClean="0"/>
              <a:t>на </a:t>
            </a:r>
            <a:r>
              <a:rPr lang="ru-RU" sz="1600" dirty="0"/>
              <a:t>русском, немецком, французском, английском, польском, чешском и арабском языках.</a:t>
            </a:r>
            <a:endParaRPr lang="ru-RU" sz="16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91587" y="4114111"/>
            <a:ext cx="109693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/>
              <a:t>По </a:t>
            </a:r>
            <a:r>
              <a:rPr lang="ru-RU" sz="2000" i="1" dirty="0"/>
              <a:t>вступлении Нашем на Всероссийский Императорский престол, </a:t>
            </a:r>
            <a:endParaRPr lang="ru-RU" sz="2000" i="1" dirty="0" smtClean="0"/>
          </a:p>
          <a:p>
            <a:pPr algn="ctr"/>
            <a:r>
              <a:rPr lang="ru-RU" sz="2000" i="1" dirty="0" smtClean="0"/>
              <a:t>главным </a:t>
            </a:r>
            <a:r>
              <a:rPr lang="ru-RU" sz="2000" i="1" dirty="0"/>
              <a:t>правилом Мы себе поставили, </a:t>
            </a:r>
            <a:endParaRPr lang="ru-RU" sz="2000" i="1" dirty="0" smtClean="0"/>
          </a:p>
          <a:p>
            <a:pPr algn="ctr"/>
            <a:r>
              <a:rPr lang="ru-RU" sz="2000" i="1" dirty="0" smtClean="0"/>
              <a:t>чтобы </a:t>
            </a:r>
            <a:r>
              <a:rPr lang="ru-RU" sz="2000" i="1" dirty="0"/>
              <a:t>навсегда иметь Наше матернее попечение и труд о тишине и благоденствии </a:t>
            </a:r>
            <a:endParaRPr lang="ru-RU" sz="2000" i="1" dirty="0" smtClean="0"/>
          </a:p>
          <a:p>
            <a:pPr algn="ctr"/>
            <a:r>
              <a:rPr lang="ru-RU" sz="2000" i="1" dirty="0" smtClean="0"/>
              <a:t>всей </a:t>
            </a:r>
            <a:r>
              <a:rPr lang="ru-RU" sz="2000" i="1" dirty="0"/>
              <a:t>Нам вверенной от Бога пространной Империи, </a:t>
            </a:r>
            <a:endParaRPr lang="ru-RU" sz="2000" i="1" dirty="0" smtClean="0"/>
          </a:p>
          <a:p>
            <a:pPr algn="ctr"/>
            <a:r>
              <a:rPr lang="ru-RU" sz="2000" i="1" dirty="0" smtClean="0"/>
              <a:t>и </a:t>
            </a:r>
            <a:r>
              <a:rPr lang="ru-RU" sz="2000" i="1" dirty="0"/>
              <a:t>о умножении в оной обитателей. </a:t>
            </a:r>
            <a:endParaRPr lang="ru-RU" sz="2000" i="1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869" y="671904"/>
            <a:ext cx="4488125" cy="238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8002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5352" y="931273"/>
            <a:ext cx="5615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91587" y="4545425"/>
            <a:ext cx="109693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А </a:t>
            </a:r>
            <a:r>
              <a:rPr lang="ru-RU" i="1" dirty="0"/>
              <a:t>как нам многие </a:t>
            </a:r>
            <a:r>
              <a:rPr lang="ru-RU" i="1" dirty="0" smtClean="0"/>
              <a:t>иностранные </a:t>
            </a:r>
            <a:r>
              <a:rPr lang="ru-RU" i="1" dirty="0"/>
              <a:t>бьют челом, </a:t>
            </a:r>
            <a:endParaRPr lang="ru-RU" i="1" dirty="0" smtClean="0"/>
          </a:p>
          <a:p>
            <a:pPr algn="ctr"/>
            <a:r>
              <a:rPr lang="ru-RU" i="1" dirty="0" smtClean="0"/>
              <a:t>чтобы </a:t>
            </a:r>
            <a:r>
              <a:rPr lang="ru-RU" i="1" dirty="0"/>
              <a:t>Мы им позволили в Империи нашей поселиться, </a:t>
            </a:r>
            <a:endParaRPr lang="ru-RU" i="1" dirty="0" smtClean="0"/>
          </a:p>
          <a:p>
            <a:pPr algn="ctr"/>
            <a:r>
              <a:rPr lang="ru-RU" i="1" dirty="0" smtClean="0"/>
              <a:t>то </a:t>
            </a:r>
            <a:r>
              <a:rPr lang="ru-RU" i="1" dirty="0"/>
              <a:t>Мы </a:t>
            </a:r>
            <a:r>
              <a:rPr lang="ru-RU" i="1" dirty="0" smtClean="0"/>
              <a:t>всемилостивейше </a:t>
            </a:r>
            <a:r>
              <a:rPr lang="ru-RU" i="1" dirty="0"/>
              <a:t>сим объявляем, </a:t>
            </a:r>
            <a:endParaRPr lang="ru-RU" i="1" dirty="0" smtClean="0"/>
          </a:p>
          <a:p>
            <a:pPr algn="ctr"/>
            <a:r>
              <a:rPr lang="ru-RU" i="1" dirty="0" smtClean="0"/>
              <a:t>что </a:t>
            </a:r>
            <a:r>
              <a:rPr lang="ru-RU" b="1" i="1" dirty="0" smtClean="0"/>
              <a:t>иностран</a:t>
            </a:r>
            <a:r>
              <a:rPr lang="en-US" b="1" i="1" dirty="0" smtClean="0"/>
              <a:t>[</a:t>
            </a:r>
            <a:r>
              <a:rPr lang="ru-RU" b="1" i="1" dirty="0" smtClean="0"/>
              <a:t>цев</a:t>
            </a:r>
            <a:r>
              <a:rPr lang="en-US" b="1" i="1" dirty="0" smtClean="0"/>
              <a:t>]</a:t>
            </a:r>
            <a:r>
              <a:rPr lang="ru-RU" b="1" i="1" dirty="0" smtClean="0"/>
              <a:t> разных </a:t>
            </a:r>
            <a:r>
              <a:rPr lang="ru-RU" b="1" i="1" dirty="0"/>
              <a:t>наций, кроме жидов</a:t>
            </a:r>
            <a:r>
              <a:rPr lang="ru-RU" b="1" i="1" dirty="0" smtClean="0"/>
              <a:t>, </a:t>
            </a:r>
          </a:p>
          <a:p>
            <a:pPr algn="ctr"/>
            <a:r>
              <a:rPr lang="ru-RU" b="1" i="1" dirty="0" smtClean="0"/>
              <a:t>благосклонно </a:t>
            </a:r>
            <a:r>
              <a:rPr lang="ru-RU" b="1" i="1" dirty="0"/>
              <a:t>на поселение в Россию </a:t>
            </a:r>
            <a:r>
              <a:rPr lang="ru-RU" b="1" i="1" dirty="0" smtClean="0"/>
              <a:t>приемлем. </a:t>
            </a:r>
          </a:p>
        </p:txBody>
      </p:sp>
      <p:pic>
        <p:nvPicPr>
          <p:cNvPr id="7170" name="Picture 2" descr="&amp;Kcy;&amp;acy;&amp;rcy;&amp;tcy;&amp;icy;&amp;ncy;&amp;kcy;&amp;icy; &amp;pcy;&amp;ocy; &amp;zcy;&amp;acy;&amp;pcy;&amp;rcy;&amp;ocy;&amp;scy;&amp;ucy; &amp;icy;&amp;ncy;&amp;ocy;&amp;scy;&amp;tcy;&amp;rcy;&amp;acy;&amp;ncy;&amp;tscy;&amp;ycy; &amp;vcy; &amp;rcy;&amp;ocy;&amp;scy;&amp;scy;&amp;icy;&amp;i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580" y="748497"/>
            <a:ext cx="3561401" cy="356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9219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5352" y="931273"/>
            <a:ext cx="5615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91587" y="4997912"/>
            <a:ext cx="109693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И </a:t>
            </a:r>
            <a:r>
              <a:rPr lang="ru-RU" i="1" dirty="0"/>
              <a:t>наиторжественнейшим образом утверждаем, </a:t>
            </a:r>
            <a:endParaRPr lang="ru-RU" i="1" dirty="0" smtClean="0"/>
          </a:p>
          <a:p>
            <a:pPr algn="ctr"/>
            <a:r>
              <a:rPr lang="ru-RU" i="1" dirty="0" smtClean="0"/>
              <a:t>что </a:t>
            </a:r>
            <a:r>
              <a:rPr lang="ru-RU" i="1" dirty="0"/>
              <a:t>всем, приходящим к поселению в Россию, </a:t>
            </a:r>
            <a:endParaRPr lang="ru-RU" i="1" dirty="0" smtClean="0"/>
          </a:p>
          <a:p>
            <a:pPr algn="ctr"/>
            <a:r>
              <a:rPr lang="ru-RU" i="1" dirty="0" smtClean="0"/>
              <a:t>Наша </a:t>
            </a:r>
            <a:r>
              <a:rPr lang="ru-RU" i="1" dirty="0"/>
              <a:t>монаршья милость и благоволение оказывана </a:t>
            </a:r>
            <a:r>
              <a:rPr lang="ru-RU" i="1" dirty="0" smtClean="0"/>
              <a:t>будет.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673" y="737562"/>
            <a:ext cx="2737215" cy="367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6005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7792" y="4650393"/>
            <a:ext cx="70027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19 Кислева 5559 </a:t>
            </a:r>
            <a:r>
              <a:rPr lang="ru-RU" b="1" dirty="0" smtClean="0"/>
              <a:t>г. </a:t>
            </a:r>
            <a:r>
              <a:rPr lang="ru-RU" dirty="0"/>
              <a:t>(27.11.1798) </a:t>
            </a:r>
            <a:endParaRPr lang="ru-RU" dirty="0" smtClean="0"/>
          </a:p>
          <a:p>
            <a:pPr algn="ctr"/>
            <a:r>
              <a:rPr lang="ru-RU" dirty="0" smtClean="0"/>
              <a:t>вышел </a:t>
            </a:r>
            <a:r>
              <a:rPr lang="ru-RU" dirty="0"/>
              <a:t>на свободу из </a:t>
            </a:r>
            <a:r>
              <a:rPr lang="ru-RU"/>
              <a:t>камеры </a:t>
            </a:r>
            <a:r>
              <a:rPr lang="ru-RU" smtClean="0"/>
              <a:t>Петропавловской </a:t>
            </a:r>
            <a:r>
              <a:rPr lang="ru-RU" dirty="0"/>
              <a:t>крепости заключенный туда по ложному </a:t>
            </a:r>
            <a:r>
              <a:rPr lang="ru-RU" dirty="0" smtClean="0"/>
              <a:t>обвинению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основатель хасидского движения </a:t>
            </a:r>
            <a:r>
              <a:rPr lang="ru-RU" dirty="0" smtClean="0"/>
              <a:t>ХАБАД Альтер </a:t>
            </a:r>
            <a:r>
              <a:rPr lang="ru-RU" dirty="0"/>
              <a:t>Ребе </a:t>
            </a:r>
            <a:endParaRPr lang="ru-RU" dirty="0" smtClean="0"/>
          </a:p>
          <a:p>
            <a:pPr algn="ctr"/>
            <a:r>
              <a:rPr lang="ru-RU" dirty="0" smtClean="0"/>
              <a:t>— </a:t>
            </a:r>
            <a:r>
              <a:rPr lang="ru-RU" dirty="0"/>
              <a:t>рабби Шнеур-Залман из </a:t>
            </a:r>
            <a:r>
              <a:rPr lang="ru-RU" dirty="0" smtClean="0"/>
              <a:t>Ляд.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effectLst/>
            </a:endParaRPr>
          </a:p>
        </p:txBody>
      </p:sp>
      <p:pic>
        <p:nvPicPr>
          <p:cNvPr id="8194" name="Picture 2" descr="&amp;Pcy;&amp;rcy;&amp;acy;&amp;zcy;&amp;dcy;&amp;ncy;&amp;icy;&amp;kcy; 19-20 &amp;Kcy;&amp;icy;&amp;scy;&amp;lcy;&amp;iecy;&amp;vcy;&amp;acy; — &amp;ncy;&amp;ocy;&amp;vcy;&amp;ycy;&amp;jcy; &amp;gcy;&amp;ocy;&amp;dcy; &amp;khcy;&amp;acy;&amp;scy;&amp;icy;&amp;dcy;&amp;icy;&amp;zcy;&amp;mcy;&amp;acy;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396" y="1268379"/>
            <a:ext cx="3619500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3740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240" y="790282"/>
            <a:ext cx="8011442" cy="56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15439" y="2403144"/>
            <a:ext cx="23143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С тех пор </a:t>
            </a:r>
            <a:r>
              <a:rPr lang="ru-RU" b="1" dirty="0" smtClean="0"/>
              <a:t>19 </a:t>
            </a:r>
            <a:r>
              <a:rPr lang="ru-RU" b="1" dirty="0"/>
              <a:t>Кислева </a:t>
            </a:r>
            <a:r>
              <a:rPr lang="ru-RU" dirty="0" smtClean="0"/>
              <a:t>праздничный день </a:t>
            </a:r>
          </a:p>
          <a:p>
            <a:pPr algn="ctr"/>
            <a:r>
              <a:rPr lang="ru-RU" dirty="0" smtClean="0"/>
              <a:t>у хасидов. </a:t>
            </a:r>
          </a:p>
        </p:txBody>
      </p:sp>
    </p:spTree>
    <p:extLst>
      <p:ext uri="{BB962C8B-B14F-4D97-AF65-F5344CB8AC3E}">
        <p14:creationId xmlns:p14="http://schemas.microsoft.com/office/powerpoint/2010/main" val="322646396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9501" y="5650360"/>
            <a:ext cx="10627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19 Кислева 5708 </a:t>
            </a:r>
            <a:r>
              <a:rPr lang="ru-RU" b="1" dirty="0" smtClean="0"/>
              <a:t>г. </a:t>
            </a:r>
            <a:r>
              <a:rPr lang="ru-RU" dirty="0" smtClean="0"/>
              <a:t>(2.12.47). В связи с принятием ООН «Плана раздела Палестины»</a:t>
            </a:r>
          </a:p>
          <a:p>
            <a:pPr algn="ctr"/>
            <a:r>
              <a:rPr lang="ru-RU" dirty="0" smtClean="0"/>
              <a:t>произошёл погром в еврейском квартале в Адене (Йемен). </a:t>
            </a:r>
          </a:p>
          <a:p>
            <a:pPr algn="ctr"/>
            <a:r>
              <a:rPr lang="ru-RU" dirty="0" smtClean="0"/>
              <a:t>Большое число евреев было убито и ранено, многие здания сожжены.</a:t>
            </a:r>
          </a:p>
        </p:txBody>
      </p:sp>
      <p:pic>
        <p:nvPicPr>
          <p:cNvPr id="11266" name="Picture 2" descr="&amp;Kcy;&amp;acy;&amp;rcy;&amp;tcy;&amp;icy;&amp;ncy;&amp;kcy;&amp;icy; &amp;pcy;&amp;ocy; &amp;zcy;&amp;acy;&amp;pcy;&amp;rcy;&amp;ocy;&amp;scy;&amp;ucy; &amp;iecy;&amp;vcy;&amp;rcy;&amp;iecy;&amp;jcy;&amp;scy;&amp;kcy;&amp;icy;&amp;jcy; &amp;pcy;&amp;ocy;&amp;gcy;&amp;rcy;&amp;ocy;&amp;mcy; &amp;vcy; &amp;Acy;&amp;dcy;&amp;iecy;&amp;ncy;&amp;iecy; (&amp;Jcy;&amp;iecy;&amp;mcy;&amp;iecy;&amp;ncy;)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022" y="905228"/>
            <a:ext cx="5753100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6876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2936" y="4735960"/>
            <a:ext cx="10627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5709-5728 (1948–67) </a:t>
            </a:r>
            <a:r>
              <a:rPr lang="ru-RU" dirty="0"/>
              <a:t>гг. большинство евреев Адена переехало в Израиль, </a:t>
            </a:r>
            <a:endParaRPr lang="ru-RU" dirty="0" smtClean="0"/>
          </a:p>
          <a:p>
            <a:pPr algn="ctr"/>
            <a:r>
              <a:rPr lang="ru-RU" dirty="0" smtClean="0"/>
              <a:t>некоторые </a:t>
            </a:r>
            <a:r>
              <a:rPr lang="ru-RU" dirty="0"/>
              <a:t>эмигрировали в Англию. </a:t>
            </a:r>
            <a:endParaRPr lang="ru-RU" dirty="0" smtClean="0"/>
          </a:p>
          <a:p>
            <a:pPr algn="ctr"/>
            <a:r>
              <a:rPr lang="ru-RU" dirty="0" smtClean="0"/>
              <a:t>После </a:t>
            </a:r>
            <a:r>
              <a:rPr lang="ru-RU" dirty="0"/>
              <a:t>Шестидневной войны в Адене не осталось ни одного еврея</a:t>
            </a:r>
            <a:r>
              <a:rPr lang="ru-RU" dirty="0" smtClean="0"/>
              <a:t>.</a:t>
            </a:r>
          </a:p>
        </p:txBody>
      </p:sp>
      <p:pic>
        <p:nvPicPr>
          <p:cNvPr id="10242" name="Picture 2" descr="&amp;Kcy;&amp;acy;&amp;rcy;&amp;tcy;&amp;icy;&amp;ncy;&amp;kcy;&amp;icy; &amp;pcy;&amp;ocy; &amp;zcy;&amp;acy;&amp;pcy;&amp;rcy;&amp;ocy;&amp;scy;&amp;ucy; &amp;acy;&amp;lcy;&amp;icy;&amp;yacy; &amp;iecy;&amp;vcy;&amp;rcy;&amp;iecy;&amp;iecy;&amp;vcy; &amp;Acy;&amp;dcy;&amp;iecy;&amp;n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269" y="1217986"/>
            <a:ext cx="4836891" cy="279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55442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0261" y="1715039"/>
            <a:ext cx="28215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</a:p>
        </p:txBody>
      </p:sp>
      <p:pic>
        <p:nvPicPr>
          <p:cNvPr id="4098" name="Picture 2" descr="&amp;Dcy;&amp;acy;&amp;vcy;&amp;icy;́&amp;dcy; &amp;Bcy;&amp;iecy;&amp;ncy;-&amp;Gcy;&amp;ucy;&amp;rcy;&amp;icy;&amp;ocy;́&amp;n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409" y="429254"/>
            <a:ext cx="2667000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09741" y="4499904"/>
            <a:ext cx="95452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    Давид Бен-</a:t>
            </a:r>
            <a:r>
              <a:rPr lang="ru-RU" b="1" dirty="0" err="1" smtClean="0"/>
              <a:t>Гурион</a:t>
            </a:r>
            <a:r>
              <a:rPr lang="ru-RU" dirty="0" smtClean="0"/>
              <a:t> </a:t>
            </a:r>
            <a:endParaRPr lang="ru-RU" dirty="0"/>
          </a:p>
          <a:p>
            <a:pPr algn="ctr"/>
            <a:r>
              <a:rPr lang="ru-RU" dirty="0" smtClean="0"/>
              <a:t>— </a:t>
            </a:r>
            <a:r>
              <a:rPr lang="ru-RU" dirty="0"/>
              <a:t>израильский политический и государственный деятель, 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лидер </a:t>
            </a:r>
            <a:r>
              <a:rPr lang="ru-RU" dirty="0"/>
              <a:t>еврейского рабочего движения в Палестине, </a:t>
            </a:r>
            <a:endParaRPr lang="ru-RU" dirty="0" smtClean="0"/>
          </a:p>
          <a:p>
            <a:pPr algn="ctr"/>
            <a:r>
              <a:rPr lang="ru-RU" b="1" dirty="0" smtClean="0"/>
              <a:t>председатель </a:t>
            </a:r>
            <a:r>
              <a:rPr lang="ru-RU" b="1" dirty="0"/>
              <a:t>Еврейского агентства Израиля </a:t>
            </a:r>
            <a:r>
              <a:rPr lang="ru-RU" b="1" dirty="0" smtClean="0"/>
              <a:t>(5695-5708</a:t>
            </a:r>
            <a:r>
              <a:rPr lang="ru-RU" dirty="0" smtClean="0"/>
              <a:t>/1935-1948</a:t>
            </a:r>
            <a:r>
              <a:rPr lang="ru-RU" dirty="0"/>
              <a:t>), </a:t>
            </a:r>
            <a:endParaRPr lang="ru-RU" dirty="0" smtClean="0"/>
          </a:p>
          <a:p>
            <a:pPr algn="ctr"/>
            <a:r>
              <a:rPr lang="ru-RU" b="1" dirty="0" smtClean="0"/>
              <a:t>премьер-министр </a:t>
            </a:r>
            <a:r>
              <a:rPr lang="ru-RU" b="1" dirty="0"/>
              <a:t>Израиля (в </a:t>
            </a:r>
            <a:r>
              <a:rPr lang="ru-RU" b="1" dirty="0" smtClean="0"/>
              <a:t>5708-5713</a:t>
            </a:r>
            <a:r>
              <a:rPr lang="ru-RU" dirty="0" smtClean="0"/>
              <a:t>/1948-1953</a:t>
            </a:r>
            <a:r>
              <a:rPr lang="ru-RU" b="1" dirty="0" smtClean="0"/>
              <a:t> и 5715-5723</a:t>
            </a:r>
            <a:r>
              <a:rPr lang="ru-RU" dirty="0" smtClean="0"/>
              <a:t>/1955-1963</a:t>
            </a:r>
            <a:r>
              <a:rPr lang="ru-RU" dirty="0"/>
              <a:t> годах</a:t>
            </a:r>
            <a:r>
              <a:rPr lang="ru-RU" dirty="0" smtClean="0"/>
              <a:t>),</a:t>
            </a:r>
          </a:p>
          <a:p>
            <a:pPr algn="ctr"/>
            <a:r>
              <a:rPr lang="ru-RU" dirty="0" smtClean="0"/>
              <a:t> </a:t>
            </a:r>
            <a:r>
              <a:rPr lang="ru-RU" b="1" dirty="0"/>
              <a:t>министр обороны </a:t>
            </a:r>
            <a:r>
              <a:rPr lang="ru-RU" dirty="0"/>
              <a:t>в первых десяти правительствах Израиля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 </a:t>
            </a:r>
            <a:r>
              <a:rPr lang="ru-RU" b="1" dirty="0"/>
              <a:t>министр транспорта </a:t>
            </a:r>
            <a:r>
              <a:rPr lang="ru-RU" dirty="0"/>
              <a:t>в третьем правительстве </a:t>
            </a:r>
            <a:r>
              <a:rPr lang="ru-RU" dirty="0" smtClean="0"/>
              <a:t>Израиля.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80611" y="1228922"/>
            <a:ext cx="3439660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19 Кислева 5647 года </a:t>
            </a:r>
            <a:endParaRPr lang="ru-RU" b="1" dirty="0" smtClean="0"/>
          </a:p>
          <a:p>
            <a:pPr algn="ctr"/>
            <a:r>
              <a:rPr lang="ru-RU" dirty="0" smtClean="0"/>
              <a:t>(16.10.1886</a:t>
            </a:r>
            <a:r>
              <a:rPr lang="ru-RU" dirty="0"/>
              <a:t>, Плоньск, </a:t>
            </a:r>
            <a:r>
              <a:rPr lang="ru-RU" dirty="0" smtClean="0"/>
              <a:t>Россия)</a:t>
            </a:r>
          </a:p>
          <a:p>
            <a:pPr algn="ctr"/>
            <a:r>
              <a:rPr lang="ru-RU" dirty="0" smtClean="0"/>
              <a:t>Родился </a:t>
            </a:r>
            <a:r>
              <a:rPr lang="ru-RU" b="1" dirty="0" smtClean="0"/>
              <a:t>Давид Бен-</a:t>
            </a:r>
            <a:r>
              <a:rPr lang="ru-RU" b="1" dirty="0" err="1" smtClean="0"/>
              <a:t>Гурион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(</a:t>
            </a:r>
            <a:r>
              <a:rPr lang="ru-RU" dirty="0"/>
              <a:t>‏</a:t>
            </a:r>
            <a:r>
              <a:rPr lang="he-IL" dirty="0"/>
              <a:t>דוד בן-גוריון</a:t>
            </a:r>
            <a:r>
              <a:rPr lang="he-IL" dirty="0" smtClean="0"/>
              <a:t>‏‎; </a:t>
            </a:r>
            <a:endParaRPr lang="ru-RU" dirty="0" smtClean="0"/>
          </a:p>
          <a:p>
            <a:pPr algn="ctr"/>
            <a:r>
              <a:rPr lang="ru-RU" dirty="0" smtClean="0"/>
              <a:t>урождённый </a:t>
            </a:r>
            <a:r>
              <a:rPr lang="ru-RU" b="1" dirty="0"/>
              <a:t>Давид Йосеф Грин</a:t>
            </a:r>
            <a:r>
              <a:rPr lang="ru-RU" b="1" dirty="0" smtClean="0"/>
              <a:t>)</a:t>
            </a:r>
          </a:p>
          <a:p>
            <a:pPr algn="ctr"/>
            <a:r>
              <a:rPr lang="ru-RU" dirty="0"/>
              <a:t>Умер </a:t>
            </a:r>
            <a:r>
              <a:rPr lang="ru-RU" b="1" dirty="0"/>
              <a:t>6 Кислева 5734 года</a:t>
            </a:r>
          </a:p>
          <a:p>
            <a:pPr algn="ctr"/>
            <a:r>
              <a:rPr lang="ru-RU" dirty="0"/>
              <a:t> (</a:t>
            </a:r>
            <a:r>
              <a:rPr lang="ru-RU" dirty="0" smtClean="0"/>
              <a:t>1.12.1973)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758890" y="90575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44329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623" y="4025078"/>
            <a:ext cx="111023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10 декабря 1949 (19 </a:t>
            </a:r>
            <a:r>
              <a:rPr lang="ru-RU" b="1" dirty="0"/>
              <a:t>Кислева </a:t>
            </a:r>
            <a:r>
              <a:rPr lang="ru-RU" b="1" dirty="0" smtClean="0"/>
              <a:t>5710) года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Генеральная Ассамблея ООН приняла резолюцию, </a:t>
            </a:r>
          </a:p>
          <a:p>
            <a:pPr algn="ctr"/>
            <a:r>
              <a:rPr lang="ru-RU" dirty="0" smtClean="0"/>
              <a:t>согласно которой весь Иерусалим и его окрестности </a:t>
            </a:r>
          </a:p>
          <a:p>
            <a:pPr algn="ctr"/>
            <a:r>
              <a:rPr lang="ru-RU" dirty="0" smtClean="0"/>
              <a:t>должны были быть переданы под международное управление. </a:t>
            </a:r>
          </a:p>
          <a:p>
            <a:pPr algn="ctr"/>
            <a:r>
              <a:rPr lang="ru-RU" dirty="0" smtClean="0"/>
              <a:t>В ответ на это </a:t>
            </a:r>
            <a:r>
              <a:rPr lang="ru-RU" b="1" dirty="0"/>
              <a:t>22 Кислева </a:t>
            </a:r>
            <a:r>
              <a:rPr lang="ru-RU" b="1" dirty="0" smtClean="0"/>
              <a:t>5710 г. </a:t>
            </a:r>
            <a:r>
              <a:rPr lang="ru-RU" dirty="0" smtClean="0"/>
              <a:t>(13 декабря) </a:t>
            </a:r>
          </a:p>
          <a:p>
            <a:pPr algn="ctr"/>
            <a:r>
              <a:rPr lang="ru-RU" dirty="0" smtClean="0"/>
              <a:t>правительство Израиля официально провозгласило Иерусалим столицей государства.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992" y="918176"/>
            <a:ext cx="2647634" cy="248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2307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6895" y="4481730"/>
            <a:ext cx="86670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продолжение предыдущей темы:</a:t>
            </a:r>
          </a:p>
          <a:p>
            <a:pPr algn="ctr"/>
            <a:r>
              <a:rPr lang="ru-RU" b="1" dirty="0" smtClean="0"/>
              <a:t>13 октября 2016 г. (11 Тишрея 5777) </a:t>
            </a:r>
          </a:p>
          <a:p>
            <a:pPr algn="ctr"/>
            <a:r>
              <a:rPr lang="ru-RU" dirty="0" smtClean="0"/>
              <a:t>исполком </a:t>
            </a:r>
            <a:r>
              <a:rPr lang="ru-RU" dirty="0"/>
              <a:t>Комиссии ООН по образованию, науке и культуре </a:t>
            </a:r>
            <a:r>
              <a:rPr lang="ru-RU" dirty="0" smtClean="0"/>
              <a:t>(</a:t>
            </a:r>
            <a:r>
              <a:rPr lang="ru-RU" dirty="0"/>
              <a:t>UNESCO </a:t>
            </a:r>
            <a:r>
              <a:rPr lang="ru-RU" dirty="0" smtClean="0"/>
              <a:t>)</a:t>
            </a:r>
          </a:p>
          <a:p>
            <a:pPr algn="ctr"/>
            <a:r>
              <a:rPr lang="ru-RU" dirty="0" smtClean="0"/>
              <a:t>проголосовал </a:t>
            </a:r>
            <a:r>
              <a:rPr lang="ru-RU" dirty="0"/>
              <a:t>за документ, отрицающий связь еврейского народа с Храмовой горой</a:t>
            </a:r>
            <a:r>
              <a:rPr lang="ru-RU" dirty="0" smtClean="0"/>
              <a:t>.</a:t>
            </a:r>
          </a:p>
          <a:p>
            <a:pPr algn="ctr"/>
            <a:r>
              <a:rPr lang="ru-RU" b="1" dirty="0" smtClean="0"/>
              <a:t> 18 октября (16 Тишрея) </a:t>
            </a:r>
            <a:r>
              <a:rPr lang="ru-RU" dirty="0" smtClean="0"/>
              <a:t>Совет </a:t>
            </a:r>
            <a:r>
              <a:rPr lang="ru-RU" dirty="0"/>
              <a:t>UNESCO в ходе состоявшегося </a:t>
            </a:r>
            <a:r>
              <a:rPr lang="ru-RU" dirty="0" smtClean="0"/>
              <a:t>заседания </a:t>
            </a:r>
          </a:p>
          <a:p>
            <a:pPr algn="ctr"/>
            <a:r>
              <a:rPr lang="ru-RU" dirty="0" smtClean="0"/>
              <a:t>одобрил эту резолюцию исполкома.</a:t>
            </a:r>
            <a:endParaRPr lang="ru-RU" dirty="0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UNES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128" y="657019"/>
            <a:ext cx="5000495" cy="333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30859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4540" y="4501218"/>
            <a:ext cx="829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19 </a:t>
            </a:r>
            <a:r>
              <a:rPr lang="ru-RU" b="1" dirty="0"/>
              <a:t>Кислева </a:t>
            </a:r>
            <a:r>
              <a:rPr lang="ru-RU" b="1" dirty="0" smtClean="0"/>
              <a:t>5765 г. </a:t>
            </a:r>
            <a:r>
              <a:rPr lang="ru-RU" dirty="0" smtClean="0"/>
              <a:t>(2.12.2004) Бывший </a:t>
            </a:r>
            <a:r>
              <a:rPr lang="ru-RU" dirty="0"/>
              <a:t>главный раввин Израиля Исраэль Меир Лау сказал, </a:t>
            </a:r>
            <a:r>
              <a:rPr lang="ru-RU" i="1" dirty="0" smtClean="0"/>
              <a:t>«</a:t>
            </a:r>
            <a:r>
              <a:rPr lang="ru-RU" i="1" dirty="0"/>
              <a:t>еврейская история в Европе подходит к своему концу»</a:t>
            </a:r>
            <a:r>
              <a:rPr lang="ru-RU" dirty="0"/>
              <a:t>,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что правительство Израиля должно сделать все возможное, </a:t>
            </a:r>
            <a:endParaRPr lang="ru-RU" dirty="0" smtClean="0"/>
          </a:p>
          <a:p>
            <a:pPr algn="ctr"/>
            <a:r>
              <a:rPr lang="ru-RU" dirty="0" smtClean="0"/>
              <a:t>чтобы </a:t>
            </a:r>
            <a:r>
              <a:rPr lang="ru-RU" dirty="0"/>
              <a:t>подготовиться к принятию репатриантов из европейских стран до того, </a:t>
            </a:r>
            <a:endParaRPr lang="ru-RU" dirty="0" smtClean="0"/>
          </a:p>
          <a:p>
            <a:pPr algn="ctr"/>
            <a:r>
              <a:rPr lang="ru-RU" dirty="0" smtClean="0"/>
              <a:t>как </a:t>
            </a:r>
            <a:r>
              <a:rPr lang="ru-RU" dirty="0"/>
              <a:t>те начнут эмигрировать в Америку, Канаду или Австралию.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090" y="708369"/>
            <a:ext cx="5585460" cy="350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3094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5826" y="2206809"/>
            <a:ext cx="75833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20 Кислева 5557 </a:t>
            </a:r>
            <a:r>
              <a:rPr lang="ru-RU" b="1" dirty="0" smtClean="0"/>
              <a:t>г. </a:t>
            </a:r>
            <a:r>
              <a:rPr lang="ru-RU" dirty="0" smtClean="0"/>
              <a:t>(20.12.1796). </a:t>
            </a:r>
          </a:p>
          <a:p>
            <a:pPr algn="ctr"/>
            <a:r>
              <a:rPr lang="ru-RU" dirty="0" smtClean="0"/>
              <a:t>Завершено изготовление печатной книги "Тания»</a:t>
            </a:r>
          </a:p>
          <a:p>
            <a:pPr algn="ctr"/>
            <a:r>
              <a:rPr lang="ru-RU" dirty="0" smtClean="0"/>
              <a:t> - основного труда Алтер ребе - Рабби Шнеур-Залмана из Ляд.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Цель </a:t>
            </a:r>
            <a:r>
              <a:rPr lang="ru-RU" b="1" dirty="0"/>
              <a:t>книги - в доступной форме объяснить, </a:t>
            </a:r>
            <a:endParaRPr lang="ru-RU" b="1" dirty="0" smtClean="0"/>
          </a:p>
          <a:p>
            <a:pPr algn="ctr"/>
            <a:r>
              <a:rPr lang="ru-RU" b="1" dirty="0" smtClean="0"/>
              <a:t>что </a:t>
            </a:r>
            <a:r>
              <a:rPr lang="ru-RU" b="1" dirty="0"/>
              <a:t>именно нужно делать для того, </a:t>
            </a:r>
            <a:endParaRPr lang="ru-RU" b="1" dirty="0" smtClean="0"/>
          </a:p>
          <a:p>
            <a:pPr algn="ctr"/>
            <a:r>
              <a:rPr lang="ru-RU" b="1" dirty="0" smtClean="0"/>
              <a:t>чтобы </a:t>
            </a:r>
            <a:r>
              <a:rPr lang="ru-RU" b="1" dirty="0"/>
              <a:t>принять Его слово в свою душу. </a:t>
            </a:r>
            <a:endParaRPr lang="ru-RU" b="1" dirty="0" smtClean="0"/>
          </a:p>
        </p:txBody>
      </p:sp>
      <p:pic>
        <p:nvPicPr>
          <p:cNvPr id="17410" name="Picture 2" descr="&amp;Kcy;&amp;acy;&amp;rcy;&amp;tcy;&amp;icy;&amp;ncy;&amp;kcy;&amp;icy; &amp;pcy;&amp;ocy; &amp;zcy;&amp;acy;&amp;pcy;&amp;rcy;&amp;ocy;&amp;scy;&amp;ucy; &amp;Tcy;&amp;acy;&amp;ncy;&amp;icy;&amp;y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626" y="797972"/>
            <a:ext cx="27432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91982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6969" y="4640935"/>
            <a:ext cx="95941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20 Кислева 5722 </a:t>
            </a:r>
            <a:r>
              <a:rPr lang="ru-RU" b="1" dirty="0" smtClean="0"/>
              <a:t>г </a:t>
            </a:r>
            <a:r>
              <a:rPr lang="ru-RU" dirty="0" smtClean="0"/>
              <a:t>(28.11.61). Началась операция по вывозу евреев Марокко. </a:t>
            </a:r>
          </a:p>
          <a:p>
            <a:pPr algn="ctr"/>
            <a:r>
              <a:rPr lang="ru-RU" dirty="0" smtClean="0"/>
              <a:t>Первые </a:t>
            </a:r>
            <a:r>
              <a:rPr lang="ru-RU" dirty="0"/>
              <a:t>переселенцы - 22 </a:t>
            </a:r>
            <a:r>
              <a:rPr lang="ru-RU" dirty="0" smtClean="0"/>
              <a:t>семьи </a:t>
            </a:r>
            <a:r>
              <a:rPr lang="ru-RU" dirty="0"/>
              <a:t>- обосновались в новом поселении, </a:t>
            </a:r>
            <a:endParaRPr lang="ru-RU" dirty="0" smtClean="0"/>
          </a:p>
          <a:p>
            <a:pPr algn="ctr"/>
            <a:r>
              <a:rPr lang="ru-RU" dirty="0" smtClean="0"/>
              <a:t>ставшим </a:t>
            </a:r>
            <a:r>
              <a:rPr lang="ru-RU" dirty="0"/>
              <a:t>через некоторое время </a:t>
            </a:r>
            <a:r>
              <a:rPr lang="ru-RU" dirty="0" smtClean="0"/>
              <a:t>восстановленным городом </a:t>
            </a:r>
            <a:r>
              <a:rPr lang="ru-RU" dirty="0"/>
              <a:t>Ашдодом. </a:t>
            </a:r>
            <a:endParaRPr lang="ru-RU" dirty="0" smtClean="0"/>
          </a:p>
          <a:p>
            <a:pPr algn="ctr"/>
            <a:r>
              <a:rPr lang="ru-RU" dirty="0" smtClean="0"/>
              <a:t>Продолжалась алия евреев из Марокко до 5725/1964 года.</a:t>
            </a:r>
          </a:p>
          <a:p>
            <a:pPr algn="ctr"/>
            <a:r>
              <a:rPr lang="ru-RU" dirty="0" smtClean="0"/>
              <a:t> За это время в Израиль репатриировалось около 80000 человек.</a:t>
            </a:r>
            <a:endParaRPr lang="ru-RU" dirty="0"/>
          </a:p>
        </p:txBody>
      </p:sp>
      <p:pic>
        <p:nvPicPr>
          <p:cNvPr id="4100" name="Picture 4" descr="http://berkovich-zametki.com/AStarina/Nomer17/nosenko4_muz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144" y="627778"/>
            <a:ext cx="2496185" cy="382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berkovich-zametki.com/AStarina/Nomer17/nosenko2_zh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202" y="914399"/>
            <a:ext cx="1464536" cy="325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06735" y="1941865"/>
            <a:ext cx="26625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Марокканские евреи, проживавшие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р-не Атласских гор.           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en-US" dirty="0"/>
              <a:t>XIX </a:t>
            </a:r>
            <a:r>
              <a:rPr lang="ru-RU" dirty="0"/>
              <a:t>век) </a:t>
            </a:r>
          </a:p>
        </p:txBody>
      </p:sp>
    </p:spTree>
    <p:extLst>
      <p:ext uri="{BB962C8B-B14F-4D97-AF65-F5344CB8AC3E}">
        <p14:creationId xmlns:p14="http://schemas.microsoft.com/office/powerpoint/2010/main" val="336769113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5833" y="4900250"/>
            <a:ext cx="82568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11.12.2006</a:t>
            </a:r>
            <a:r>
              <a:rPr lang="ru-RU" dirty="0"/>
              <a:t> </a:t>
            </a:r>
            <a:r>
              <a:rPr lang="ru-RU" dirty="0" smtClean="0"/>
              <a:t>г. (</a:t>
            </a:r>
            <a:r>
              <a:rPr lang="ru-RU" b="1" dirty="0" smtClean="0"/>
              <a:t>20 </a:t>
            </a:r>
            <a:r>
              <a:rPr lang="ru-RU" b="1" dirty="0"/>
              <a:t>Кислева 5767</a:t>
            </a:r>
            <a:r>
              <a:rPr lang="ru-RU" dirty="0"/>
              <a:t>) В Иране открылась конференция </a:t>
            </a:r>
            <a:endParaRPr lang="ru-RU" dirty="0" smtClean="0"/>
          </a:p>
          <a:p>
            <a:pPr algn="ctr"/>
            <a:r>
              <a:rPr lang="ru-RU" dirty="0" smtClean="0"/>
              <a:t>по </a:t>
            </a:r>
            <a:r>
              <a:rPr lang="ru-RU" dirty="0"/>
              <a:t>так называемому "непредвзятому" исследованию </a:t>
            </a:r>
            <a:r>
              <a:rPr lang="ru-RU" dirty="0" smtClean="0"/>
              <a:t>Катастрофы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и рассмотрению вопроса о том, </a:t>
            </a:r>
            <a:endParaRPr lang="ru-RU" dirty="0" smtClean="0"/>
          </a:p>
          <a:p>
            <a:pPr algn="ctr"/>
            <a:r>
              <a:rPr lang="ru-RU" dirty="0" smtClean="0"/>
              <a:t>действительно </a:t>
            </a:r>
            <a:r>
              <a:rPr lang="ru-RU" dirty="0"/>
              <a:t>ли нацисты убивали евреев в газовых камерах. </a:t>
            </a:r>
            <a:endParaRPr lang="ru-RU" dirty="0" smtClean="0"/>
          </a:p>
          <a:p>
            <a:pPr algn="ctr"/>
            <a:r>
              <a:rPr lang="ru-RU" dirty="0" smtClean="0"/>
              <a:t>Инициатор </a:t>
            </a:r>
            <a:r>
              <a:rPr lang="ru-RU" dirty="0"/>
              <a:t>конференции </a:t>
            </a:r>
            <a:r>
              <a:rPr lang="ru-RU" dirty="0" smtClean="0"/>
              <a:t>президент </a:t>
            </a:r>
            <a:r>
              <a:rPr lang="ru-RU" dirty="0"/>
              <a:t>Ирана Махмуд </a:t>
            </a:r>
            <a:r>
              <a:rPr lang="ru-RU" dirty="0" smtClean="0"/>
              <a:t>Ахмадинеджад </a:t>
            </a:r>
          </a:p>
          <a:p>
            <a:pPr algn="ctr"/>
            <a:r>
              <a:rPr lang="ru-RU" dirty="0" smtClean="0"/>
              <a:t>Заявил, что </a:t>
            </a:r>
            <a:r>
              <a:rPr lang="ru-RU" dirty="0"/>
              <a:t>Шоа </a:t>
            </a:r>
            <a:r>
              <a:rPr lang="ru-RU" dirty="0" smtClean="0"/>
              <a:t> - миф. </a:t>
            </a:r>
            <a:endParaRPr lang="ru-RU" dirty="0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Mcy;&amp;acy;&amp;khcy;&amp;mcy;&amp;ucy;&amp;dcy; &amp;Acy;&amp;khcy;&amp;mcy;&amp;acy;&amp;dcy;&amp;icy;&amp;ncy;&amp;iecy;&amp;zhcy;&amp;acy;&amp;d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892" y="548734"/>
            <a:ext cx="33147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8888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0332" y="4685943"/>
            <a:ext cx="730898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"</a:t>
            </a:r>
            <a:r>
              <a:rPr lang="ru-RU" i="1" dirty="0"/>
              <a:t>Наша задача – не подтверждение или опровержение </a:t>
            </a:r>
            <a:endParaRPr lang="ru-RU" i="1" dirty="0" smtClean="0"/>
          </a:p>
          <a:p>
            <a:pPr algn="ctr"/>
            <a:r>
              <a:rPr lang="ru-RU" i="1" dirty="0" smtClean="0"/>
              <a:t>существования </a:t>
            </a:r>
            <a:r>
              <a:rPr lang="ru-RU" i="1" dirty="0"/>
              <a:t>Холокоста. </a:t>
            </a:r>
            <a:endParaRPr lang="ru-RU" i="1" dirty="0" smtClean="0"/>
          </a:p>
          <a:p>
            <a:pPr algn="ctr"/>
            <a:r>
              <a:rPr lang="ru-RU" i="1" dirty="0" smtClean="0"/>
              <a:t>Мы </a:t>
            </a:r>
            <a:r>
              <a:rPr lang="ru-RU" i="1" dirty="0"/>
              <a:t>хотим дать возможность изложить свое мнение мыслителям, которые не могут сделать этого в Европе", </a:t>
            </a:r>
            <a:endParaRPr lang="ru-RU" i="1" dirty="0" smtClean="0"/>
          </a:p>
          <a:p>
            <a:pPr algn="ctr"/>
            <a:r>
              <a:rPr lang="ru-RU" dirty="0" smtClean="0"/>
              <a:t>– </a:t>
            </a:r>
            <a:r>
              <a:rPr lang="ru-RU" dirty="0"/>
              <a:t>заявил министр иностранных дел Ирана Манучер Моттаки, </a:t>
            </a:r>
            <a:endParaRPr lang="ru-RU" dirty="0" smtClean="0"/>
          </a:p>
          <a:p>
            <a:pPr algn="ctr"/>
            <a:r>
              <a:rPr lang="ru-RU" dirty="0" smtClean="0"/>
              <a:t>открывая конференцию.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 descr="&amp;Kcy;&amp;acy;&amp;rcy;&amp;tcy;&amp;icy;&amp;ncy;&amp;kcy;&amp;icy; &amp;pcy;&amp;ocy; &amp;zcy;&amp;acy;&amp;pcy;&amp;rcy;&amp;ocy;&amp;scy;&amp;ucy; &amp;mcy;&amp;icy;&amp;ncy;&amp;icy;&amp;scy;&amp;tcy;&amp;rcy; &amp;icy;&amp;ncy;&amp;ocy;&amp;scy;&amp;tcy;&amp;rcy;&amp;acy;&amp;ncy;&amp;ncy;&amp;ycy;&amp;khcy; &amp;dcy;&amp;iecy;&amp;lcy; &amp;Icy;&amp;rcy;&amp;acy;&amp;ncy;&amp;acy; &amp;Mcy;&amp;acy;&amp;ncy;&amp;ucy;&amp;chcy;&amp;iecy;&amp;khcy;&amp;rcy; &amp;Mcy;&amp;ocy;&amp;tcy;&amp;tcy;&amp;acy;&amp;kcy;&amp;icy;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057" y="459241"/>
            <a:ext cx="51054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553566" y="2229225"/>
            <a:ext cx="29088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Иракский министр Моттаки</a:t>
            </a:r>
          </a:p>
          <a:p>
            <a:pPr algn="ctr"/>
            <a:r>
              <a:rPr lang="ru-RU" dirty="0" smtClean="0"/>
              <a:t>и «батька </a:t>
            </a:r>
            <a:r>
              <a:rPr lang="ru-RU" dirty="0"/>
              <a:t>А</a:t>
            </a:r>
            <a:r>
              <a:rPr lang="ru-RU" dirty="0" smtClean="0"/>
              <a:t>.Лукашенко</a:t>
            </a:r>
          </a:p>
          <a:p>
            <a:pPr algn="ctr"/>
            <a:r>
              <a:rPr lang="ru-RU" dirty="0"/>
              <a:t>в</a:t>
            </a:r>
            <a:r>
              <a:rPr lang="ru-RU" dirty="0" smtClean="0"/>
              <a:t> Минске 07.09.2006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332489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8595" y="4583307"/>
            <a:ext cx="72405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Гостями </a:t>
            </a:r>
            <a:r>
              <a:rPr lang="ru-RU" dirty="0"/>
              <a:t>конференции, усаженными даже в президиум, </a:t>
            </a:r>
            <a:endParaRPr lang="ru-RU" dirty="0" smtClean="0"/>
          </a:p>
          <a:p>
            <a:pPr algn="ctr"/>
            <a:r>
              <a:rPr lang="ru-RU" dirty="0" smtClean="0"/>
              <a:t>были </a:t>
            </a:r>
            <a:r>
              <a:rPr lang="ru-RU" dirty="0"/>
              <a:t>шесть делегатов от "Нетурей Карта" </a:t>
            </a:r>
            <a:endParaRPr lang="ru-RU" dirty="0" smtClean="0"/>
          </a:p>
          <a:p>
            <a:pPr algn="ctr"/>
            <a:r>
              <a:rPr lang="ru-RU" dirty="0" smtClean="0"/>
              <a:t>– </a:t>
            </a:r>
            <a:r>
              <a:rPr lang="ru-RU" dirty="0"/>
              <a:t>еврейского ультраортодоксального движения, </a:t>
            </a:r>
            <a:endParaRPr lang="ru-RU" dirty="0" smtClean="0"/>
          </a:p>
          <a:p>
            <a:pPr algn="ctr"/>
            <a:r>
              <a:rPr lang="ru-RU" dirty="0" smtClean="0"/>
              <a:t>которое </a:t>
            </a:r>
            <a:r>
              <a:rPr lang="ru-RU" dirty="0"/>
              <a:t>одновременно является антисионистским и антиизраильским. </a:t>
            </a:r>
            <a:endParaRPr lang="ru-RU" dirty="0" smtClean="0"/>
          </a:p>
        </p:txBody>
      </p:sp>
      <p:pic>
        <p:nvPicPr>
          <p:cNvPr id="3074" name="Picture 2" descr="&amp;Rcy;&amp;acy;&amp;vcy;&amp;vcy;&amp;icy;&amp;ncy;, &amp;dcy;&amp;rcy;&amp;ucy;&amp;gcy; &amp;pcy;&amp;rcy;&amp;iecy;&amp;zcy;&amp;icy;&amp;dcy;&amp;iecy;&amp;ncy;&amp;tcy;&amp;acy; &amp;Icy;&amp;rcy;&amp;acy;&amp;ncy;&amp;acy;, &amp;zcy;&amp;acy;&amp;pcy;&amp;icy;&amp;scy;&amp;acy;&amp;lcy; &amp;scy;&amp;ycy;&amp;ncy;&amp;ocy;&amp;vcy;&amp;iecy;&amp;jcy; &amp;vcy; &amp;shcy;&amp;kcy;&amp;ocy;&amp;lcy;&amp;ucy; &amp;dcy;&amp;lcy;&amp;yacy; &amp;dcy;&amp;iecy;&amp;vcy;&amp;ocy;&amp;chcy;&amp;iecy;&amp;k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057" y="1117340"/>
            <a:ext cx="3576670" cy="255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82881" y="1624600"/>
            <a:ext cx="50882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Моше </a:t>
            </a:r>
            <a:r>
              <a:rPr lang="ru-RU" dirty="0" smtClean="0"/>
              <a:t>Арье Фридман*, </a:t>
            </a:r>
          </a:p>
          <a:p>
            <a:pPr algn="ctr"/>
            <a:r>
              <a:rPr lang="ru-RU" dirty="0" smtClean="0"/>
              <a:t>в </a:t>
            </a:r>
            <a:r>
              <a:rPr lang="ru-RU" dirty="0"/>
              <a:t>2006 году вместе с делегацией "Нетурей Карта" посетивший </a:t>
            </a:r>
            <a:r>
              <a:rPr lang="ru-RU" dirty="0" smtClean="0"/>
              <a:t>Тегеран, </a:t>
            </a:r>
          </a:p>
          <a:p>
            <a:pPr algn="ctr"/>
            <a:r>
              <a:rPr lang="ru-RU" dirty="0" smtClean="0"/>
              <a:t>прилюдно поцеловался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с Махмудом </a:t>
            </a:r>
            <a:r>
              <a:rPr lang="ru-RU" dirty="0" smtClean="0"/>
              <a:t>Ахмадинеджадом</a:t>
            </a:r>
          </a:p>
          <a:p>
            <a:pPr algn="ctr"/>
            <a:r>
              <a:rPr lang="ru-RU" sz="1400" b="1" dirty="0" smtClean="0"/>
              <a:t>* Не путать его с адвокатом Моше Фридманом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68387041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15740" y="4341212"/>
            <a:ext cx="822180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18 Кислева 5641 </a:t>
            </a:r>
            <a:r>
              <a:rPr lang="ru-RU" b="1" dirty="0" smtClean="0"/>
              <a:t> родился Иосиф </a:t>
            </a:r>
            <a:r>
              <a:rPr lang="ru-RU" b="1" dirty="0"/>
              <a:t>Владимирович (Вольфович) </a:t>
            </a:r>
            <a:r>
              <a:rPr lang="ru-RU" b="1" dirty="0" smtClean="0"/>
              <a:t>Трумпельдор</a:t>
            </a:r>
            <a:endParaRPr lang="ru-RU" dirty="0" smtClean="0"/>
          </a:p>
          <a:p>
            <a:pPr algn="ctr"/>
            <a:r>
              <a:rPr lang="ru-RU" sz="1600" dirty="0" smtClean="0"/>
              <a:t>(21.11.1880</a:t>
            </a:r>
            <a:r>
              <a:rPr lang="ru-RU" sz="1600" dirty="0"/>
              <a:t>, Пятигорск, </a:t>
            </a:r>
            <a:r>
              <a:rPr lang="ru-RU" sz="1600" dirty="0" smtClean="0"/>
              <a:t>Россия -- </a:t>
            </a:r>
            <a:r>
              <a:rPr lang="ru-RU" sz="1600" dirty="0"/>
              <a:t>2 Нисана </a:t>
            </a:r>
            <a:r>
              <a:rPr lang="ru-RU" sz="1600" dirty="0" smtClean="0"/>
              <a:t>5680/1.03.1920</a:t>
            </a:r>
            <a:r>
              <a:rPr lang="ru-RU" sz="1600" dirty="0"/>
              <a:t>, </a:t>
            </a:r>
            <a:r>
              <a:rPr lang="ru-RU" sz="1600" dirty="0" err="1"/>
              <a:t>Тель</a:t>
            </a:r>
            <a:r>
              <a:rPr lang="ru-RU" sz="1600" dirty="0"/>
              <a:t>-Хай, Галилея, </a:t>
            </a:r>
            <a:r>
              <a:rPr lang="ru-RU" sz="1600" dirty="0" smtClean="0"/>
              <a:t>Палестина); </a:t>
            </a:r>
          </a:p>
          <a:p>
            <a:pPr algn="ctr"/>
            <a:r>
              <a:rPr lang="ru-RU" sz="1600" dirty="0" smtClean="0"/>
              <a:t>активист </a:t>
            </a:r>
            <a:r>
              <a:rPr lang="ru-RU" sz="1600" dirty="0"/>
              <a:t>раннего сионистского движения. </a:t>
            </a:r>
            <a:endParaRPr lang="ru-RU" sz="1600" dirty="0" smtClean="0"/>
          </a:p>
          <a:p>
            <a:pPr algn="ctr"/>
            <a:r>
              <a:rPr lang="ru-RU" sz="1600" dirty="0" smtClean="0"/>
              <a:t>Организатор </a:t>
            </a:r>
            <a:r>
              <a:rPr lang="ru-RU" sz="1600" dirty="0"/>
              <a:t>отрядов еврейской самообороны </a:t>
            </a:r>
            <a:endParaRPr lang="ru-RU" sz="1600" dirty="0" smtClean="0"/>
          </a:p>
          <a:p>
            <a:pPr algn="ctr"/>
            <a:r>
              <a:rPr lang="ru-RU" sz="1600" dirty="0" smtClean="0"/>
              <a:t>в </a:t>
            </a:r>
            <a:r>
              <a:rPr lang="ru-RU" sz="1600" dirty="0"/>
              <a:t>поселениях еврейских репатриантов Палестины. </a:t>
            </a:r>
            <a:endParaRPr lang="ru-RU" sz="1600" dirty="0" smtClean="0"/>
          </a:p>
          <a:p>
            <a:pPr algn="ctr"/>
            <a:r>
              <a:rPr lang="ru-RU" sz="1600" dirty="0" smtClean="0"/>
              <a:t>Полный </a:t>
            </a:r>
            <a:r>
              <a:rPr lang="ru-RU" sz="1600" dirty="0"/>
              <a:t>Георгиевский </a:t>
            </a:r>
            <a:r>
              <a:rPr lang="ru-RU" sz="1600" dirty="0" smtClean="0"/>
              <a:t>кавалер.</a:t>
            </a:r>
            <a:endParaRPr lang="ru-RU" sz="1600" dirty="0"/>
          </a:p>
        </p:txBody>
      </p:sp>
      <p:pic>
        <p:nvPicPr>
          <p:cNvPr id="10242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551" y="456267"/>
            <a:ext cx="4956186" cy="335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59579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67547" y="2328769"/>
            <a:ext cx="52245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При обороне Порт-Артура </a:t>
            </a:r>
            <a:endParaRPr lang="ru-RU" dirty="0" smtClean="0"/>
          </a:p>
          <a:p>
            <a:pPr algn="ctr"/>
            <a:r>
              <a:rPr lang="ru-RU" dirty="0"/>
              <a:t>Т</a:t>
            </a:r>
            <a:r>
              <a:rPr lang="ru-RU" dirty="0" smtClean="0"/>
              <a:t>румпельдор </a:t>
            </a:r>
            <a:r>
              <a:rPr lang="ru-RU" dirty="0"/>
              <a:t>был тяжело ранен в бою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потерял левую руку</a:t>
            </a:r>
            <a:r>
              <a:rPr lang="ru-RU" dirty="0" smtClean="0"/>
              <a:t>.</a:t>
            </a:r>
            <a:endParaRPr lang="en-US" dirty="0" smtClean="0"/>
          </a:p>
          <a:p>
            <a:pPr algn="ctr"/>
            <a:r>
              <a:rPr lang="ru-RU" dirty="0" smtClean="0"/>
              <a:t>Однако он, </a:t>
            </a:r>
            <a:r>
              <a:rPr lang="ru-RU" dirty="0"/>
              <a:t>отказался от </a:t>
            </a:r>
            <a:r>
              <a:rPr lang="ru-RU" dirty="0" smtClean="0"/>
              <a:t>демобилизации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и обратился с </a:t>
            </a:r>
            <a:r>
              <a:rPr lang="ru-RU" dirty="0" smtClean="0"/>
              <a:t>рапортом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о возвращении на </a:t>
            </a:r>
            <a:r>
              <a:rPr lang="ru-RU" dirty="0" smtClean="0"/>
              <a:t>передовую.</a:t>
            </a:r>
          </a:p>
        </p:txBody>
      </p:sp>
      <p:pic>
        <p:nvPicPr>
          <p:cNvPr id="6" name="Picture 4" descr="&amp;Kcy;&amp;acy;&amp;rcy;&amp;tcy;&amp;icy;&amp;ncy;&amp;kcy;&amp;icy; &amp;pcy;&amp;ocy; &amp;zcy;&amp;acy;&amp;pcy;&amp;rcy;&amp;ocy;&amp;scy;&amp;ucy; &amp;Scy;&amp;ycy;&amp;ncy;&amp;ycy; &amp;Scy;&amp;icy;&amp;ocy;&amp;ncy;&amp;acy; &amp;scy;&amp;rcy;&amp;iecy;&amp;dcy;&amp;icy; &amp;pcy;&amp;lcy;&amp;iecy;&amp;ncy;&amp;ncy;&amp;ycy;&amp;khcy; &amp;vcy; &amp;YAcy;&amp;pcy;&amp;ocy;&amp;ncy;&amp;icy;&amp;icy;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755" y="787371"/>
            <a:ext cx="2216463" cy="549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41201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1881" y="3667377"/>
            <a:ext cx="102263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29 ноября 1904 (21 </a:t>
            </a:r>
            <a:r>
              <a:rPr lang="ru-RU" b="1" dirty="0"/>
              <a:t>Кислева </a:t>
            </a:r>
            <a:r>
              <a:rPr lang="ru-RU" b="1" dirty="0" smtClean="0"/>
              <a:t>5665) года</a:t>
            </a:r>
            <a:r>
              <a:rPr lang="ru-RU" dirty="0" smtClean="0"/>
              <a:t>. </a:t>
            </a:r>
          </a:p>
          <a:p>
            <a:pPr algn="ctr"/>
            <a:r>
              <a:rPr lang="ru-RU" dirty="0" smtClean="0"/>
              <a:t>Приказ </a:t>
            </a:r>
            <a:r>
              <a:rPr lang="ru-RU" dirty="0"/>
              <a:t>коменданта порт-артурской крепости генерала Смирнова:</a:t>
            </a:r>
          </a:p>
          <a:p>
            <a:pPr algn="ctr"/>
            <a:r>
              <a:rPr lang="ru-RU" dirty="0"/>
              <a:t>"Ефрейтор 7 роты Иосиф Трумпельдор, </a:t>
            </a:r>
            <a:endParaRPr lang="ru-RU" dirty="0" smtClean="0"/>
          </a:p>
          <a:p>
            <a:pPr algn="ctr"/>
            <a:r>
              <a:rPr lang="ru-RU" dirty="0" smtClean="0"/>
              <a:t>обращаясь </a:t>
            </a:r>
            <a:r>
              <a:rPr lang="ru-RU" dirty="0"/>
              <a:t>в докладной записке от 24 </a:t>
            </a:r>
            <a:r>
              <a:rPr lang="ru-RU" dirty="0" smtClean="0"/>
              <a:t>числа </a:t>
            </a:r>
            <a:r>
              <a:rPr lang="ru-RU" dirty="0"/>
              <a:t>к своему ротному командиру, </a:t>
            </a:r>
            <a:endParaRPr lang="ru-RU" dirty="0" smtClean="0"/>
          </a:p>
          <a:p>
            <a:pPr algn="ctr"/>
            <a:r>
              <a:rPr lang="ru-RU" dirty="0" smtClean="0"/>
              <a:t>пишет</a:t>
            </a:r>
            <a:r>
              <a:rPr lang="ru-RU" dirty="0"/>
              <a:t>: </a:t>
            </a:r>
          </a:p>
          <a:p>
            <a:pPr algn="ctr"/>
            <a:r>
              <a:rPr lang="ru-RU" i="1" dirty="0"/>
              <a:t>«У меня осталась одна рука; но эта одна – правая. </a:t>
            </a:r>
          </a:p>
          <a:p>
            <a:pPr algn="ctr"/>
            <a:r>
              <a:rPr lang="ru-RU" i="1" dirty="0"/>
              <a:t>А потому, желая по-прежнему делить с товарищами боевую жизнь, </a:t>
            </a:r>
            <a:endParaRPr lang="ru-RU" i="1" dirty="0" smtClean="0"/>
          </a:p>
          <a:p>
            <a:pPr algn="ctr"/>
            <a:r>
              <a:rPr lang="ru-RU" i="1" dirty="0" smtClean="0"/>
              <a:t>прошу </a:t>
            </a:r>
            <a:r>
              <a:rPr lang="ru-RU" i="1" dirty="0"/>
              <a:t>ходатайства Вашего благородия </a:t>
            </a:r>
            <a:r>
              <a:rPr lang="ru-RU" i="1" dirty="0" smtClean="0"/>
              <a:t>о </a:t>
            </a:r>
            <a:r>
              <a:rPr lang="ru-RU" i="1" dirty="0"/>
              <a:t>выдаче мне шашки и револьвера».</a:t>
            </a:r>
          </a:p>
        </p:txBody>
      </p:sp>
      <p:pic>
        <p:nvPicPr>
          <p:cNvPr id="11266" name="Picture 2" descr="&amp;Kcy;&amp;acy;&amp;rcy;&amp;tcy;&amp;icy;&amp;ncy;&amp;kcy;&amp;icy; &amp;pcy;&amp;ocy; &amp;zcy;&amp;acy;&amp;pcy;&amp;rcy;&amp;ocy;&amp;scy;&amp;ucy; &amp;Tcy;&amp;rcy;&amp;ucy;&amp;mcy;&amp;pcy;&amp;iecy;&amp;lcy;&amp;softcy;&amp;dcy;&amp;ocy;&amp;r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57" y="935528"/>
            <a:ext cx="3045843" cy="207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37900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6148" y="4830220"/>
            <a:ext cx="71518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После сдачи </a:t>
            </a:r>
            <a:r>
              <a:rPr lang="ru-RU" dirty="0" smtClean="0"/>
              <a:t>Порт-Артура </a:t>
            </a:r>
            <a:r>
              <a:rPr lang="ru-RU" dirty="0"/>
              <a:t>(</a:t>
            </a:r>
            <a:r>
              <a:rPr lang="ru-RU" dirty="0" smtClean="0"/>
              <a:t>12.1904)</a:t>
            </a:r>
          </a:p>
          <a:p>
            <a:pPr algn="ctr"/>
            <a:r>
              <a:rPr lang="ru-RU" dirty="0" smtClean="0"/>
              <a:t> Иосиф </a:t>
            </a:r>
            <a:r>
              <a:rPr lang="ru-RU" dirty="0"/>
              <a:t>Трумпельдор попал в японский плен, </a:t>
            </a:r>
            <a:endParaRPr lang="ru-RU" dirty="0" smtClean="0"/>
          </a:p>
          <a:p>
            <a:pPr algn="ctr"/>
            <a:r>
              <a:rPr lang="ru-RU" dirty="0" smtClean="0"/>
              <a:t>где</a:t>
            </a:r>
            <a:r>
              <a:rPr lang="ru-RU" dirty="0"/>
              <a:t>, между прочим, получил серебряную японскую </a:t>
            </a:r>
            <a:r>
              <a:rPr lang="ru-RU" dirty="0" smtClean="0"/>
              <a:t>медаль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за образцовое поведение в плену. </a:t>
            </a:r>
            <a:endParaRPr lang="ru-RU" dirty="0" smtClean="0"/>
          </a:p>
          <a:p>
            <a:pPr algn="ctr"/>
            <a:r>
              <a:rPr lang="ru-RU" dirty="0" smtClean="0"/>
              <a:t>Кстати</a:t>
            </a:r>
            <a:r>
              <a:rPr lang="ru-RU" dirty="0"/>
              <a:t>, эту медаль получили многие русские пленные, </a:t>
            </a:r>
            <a:endParaRPr lang="ru-RU" dirty="0" smtClean="0"/>
          </a:p>
          <a:p>
            <a:pPr algn="ctr"/>
            <a:r>
              <a:rPr lang="ru-RU" dirty="0" smtClean="0"/>
              <a:t>не </a:t>
            </a:r>
            <a:r>
              <a:rPr lang="ru-RU" dirty="0"/>
              <a:t>стеснявшиеся носить ее вместе с другими наградами.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317" y="395876"/>
            <a:ext cx="609600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8062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28644" y="4800916"/>
            <a:ext cx="86088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Находясь </a:t>
            </a:r>
            <a:r>
              <a:rPr lang="ru-RU" dirty="0" smtClean="0"/>
              <a:t>в японском лагере </a:t>
            </a:r>
            <a:r>
              <a:rPr lang="ru-RU" dirty="0"/>
              <a:t>для </a:t>
            </a:r>
            <a:r>
              <a:rPr lang="ru-RU" dirty="0" smtClean="0"/>
              <a:t>военнопленных, Трумпельдор заботился </a:t>
            </a:r>
            <a:r>
              <a:rPr lang="ru-RU" dirty="0"/>
              <a:t>о </a:t>
            </a:r>
            <a:r>
              <a:rPr lang="ru-RU" dirty="0" smtClean="0"/>
              <a:t>пленных, учил их читать и писать.</a:t>
            </a:r>
          </a:p>
          <a:p>
            <a:pPr algn="ctr"/>
            <a:r>
              <a:rPr lang="ru-RU" dirty="0"/>
              <a:t>Потом они уже сами писали письма домой. </a:t>
            </a:r>
          </a:p>
          <a:p>
            <a:pPr algn="ctr"/>
            <a:r>
              <a:rPr lang="ru-RU" dirty="0"/>
              <a:t>Через школу Трумпельдора прошли 5 тысяч пленных</a:t>
            </a:r>
            <a:r>
              <a:rPr lang="ru-RU" dirty="0" smtClean="0"/>
              <a:t>.</a:t>
            </a:r>
          </a:p>
        </p:txBody>
      </p:sp>
      <p:pic>
        <p:nvPicPr>
          <p:cNvPr id="4102" name="Picture 6" descr="&amp;Pcy;&amp;ocy;&amp;dcy;&amp;pcy;&amp;ocy;&amp;lcy;&amp;kcy;&amp;ocy;&amp;vcy;&amp;ncy;&amp;icy;&amp;kcy; &amp;Scy;&amp;acy;&amp;bcy;&amp;ucy;&amp;lcy;&amp;kcy;&amp;ocy;&amp;vcy; &amp;pcy;&amp;rcy;&amp;ocy;&amp;vcy;&amp;ocy;&amp;dcy;&amp;icy;&amp;tcy; &amp;zcy;&amp;acy;&amp;ncy;&amp;yacy;&amp;tcy;&amp;icy;&amp;iecy; &amp;dcy;&amp;lcy;&amp;yacy; &amp;rcy;&amp;yacy;&amp;dcy;&amp;ocy;&amp;vcy;&amp;ocy;&amp;gcy;&amp;ocy; &amp;scy;&amp;ocy;&amp;scy;&amp;tcy;&amp;acy;&amp;vcy;&amp;acy; &amp;vcy; &amp;shcy;&amp;kcy;&amp;ocy;&amp;lcy;&amp;iecy; &amp;lcy;&amp;acy;&amp;gcy;&amp;iecy;&amp;rcy;&amp;yacy; &amp;rcy;&amp;ucy;&amp;scy;&amp;scy;&amp;kcy;&amp;icy;&amp;khcy; &amp;vcy;&amp;ocy;&amp;iecy;&amp;ncy;&amp;ncy;&amp;ocy;&amp;pcy;&amp;lcy;&amp;iecy;&amp;ncy;&amp;ncy;&amp;ycy;&amp;khcy; &amp;vcy; &amp;Mcy;&amp;acy;&amp;tscy;&amp;ucy;&amp;yacy;&amp;m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544" y="662583"/>
            <a:ext cx="5238750" cy="36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450294" y="1426325"/>
            <a:ext cx="36048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Во время </a:t>
            </a:r>
            <a:r>
              <a:rPr lang="en-US" dirty="0" smtClean="0"/>
              <a:t>[</a:t>
            </a:r>
            <a:r>
              <a:rPr lang="ru-RU" dirty="0" smtClean="0"/>
              <a:t>русско-японской</a:t>
            </a:r>
            <a:r>
              <a:rPr lang="en-US" dirty="0" smtClean="0"/>
              <a:t>] </a:t>
            </a:r>
            <a:r>
              <a:rPr lang="ru-RU" dirty="0" smtClean="0"/>
              <a:t>войны </a:t>
            </a:r>
          </a:p>
          <a:p>
            <a:pPr algn="ctr"/>
            <a:r>
              <a:rPr lang="ru-RU" dirty="0" smtClean="0"/>
              <a:t>японцы </a:t>
            </a:r>
            <a:r>
              <a:rPr lang="ru-RU" dirty="0"/>
              <a:t>открыли 28 лагерей,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которых содержалась </a:t>
            </a:r>
            <a:endParaRPr lang="ru-RU" dirty="0" smtClean="0"/>
          </a:p>
          <a:p>
            <a:pPr algn="ctr"/>
            <a:r>
              <a:rPr lang="ru-RU" dirty="0" smtClean="0"/>
              <a:t>71 </a:t>
            </a:r>
            <a:r>
              <a:rPr lang="ru-RU" dirty="0"/>
              <a:t>947 русских военнопленных.</a:t>
            </a:r>
          </a:p>
        </p:txBody>
      </p:sp>
    </p:spTree>
    <p:extLst>
      <p:ext uri="{BB962C8B-B14F-4D97-AF65-F5344CB8AC3E}">
        <p14:creationId xmlns:p14="http://schemas.microsoft.com/office/powerpoint/2010/main" val="320933954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interfax.by/files/2014-11/1170480-021655-4x1683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290" y="331833"/>
            <a:ext cx="2705942" cy="380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52902" y="4409608"/>
            <a:ext cx="729071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По распоряжению японского императора </a:t>
            </a:r>
            <a:r>
              <a:rPr lang="ru-RU" sz="1600" dirty="0"/>
              <a:t>Муцухито </a:t>
            </a:r>
            <a:endParaRPr lang="ru-RU" sz="1600" dirty="0" smtClean="0"/>
          </a:p>
          <a:p>
            <a:pPr algn="ctr"/>
            <a:r>
              <a:rPr lang="ru-RU" dirty="0" smtClean="0"/>
              <a:t>была </a:t>
            </a:r>
            <a:r>
              <a:rPr lang="ru-RU" dirty="0"/>
              <a:t>изготовлена </a:t>
            </a:r>
            <a:r>
              <a:rPr lang="ru-RU" dirty="0" smtClean="0"/>
              <a:t>рука-протез, </a:t>
            </a:r>
            <a:endParaRPr lang="ru-RU" dirty="0"/>
          </a:p>
          <a:p>
            <a:pPr algn="ctr"/>
            <a:r>
              <a:rPr lang="ru-RU" dirty="0"/>
              <a:t>на котором золотыми буквами были написаны слова: </a:t>
            </a:r>
          </a:p>
          <a:p>
            <a:pPr algn="ctr"/>
            <a:r>
              <a:rPr lang="ru-RU" i="1" dirty="0"/>
              <a:t>«Эту руку жалует японский император герою Трумпельдору </a:t>
            </a:r>
          </a:p>
          <a:p>
            <a:pPr algn="ctr"/>
            <a:r>
              <a:rPr lang="ru-RU" i="1" dirty="0"/>
              <a:t>за его полезную деятельность во время плена».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607228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ics.livejournal.com/natner/pic/0000rz1g/s640x4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776" y="1530220"/>
            <a:ext cx="4954555" cy="307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9180" y="5157109"/>
            <a:ext cx="5934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Во этой войне около 5% российских солдат были иудеями.</a:t>
            </a:r>
          </a:p>
        </p:txBody>
      </p:sp>
      <p:pic>
        <p:nvPicPr>
          <p:cNvPr id="6146" name="Picture 2" descr="Prisyaga_evreev.jpg.8e8c859db0cdb13875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80" y="1530220"/>
            <a:ext cx="5144072" cy="307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774347" y="5157109"/>
            <a:ext cx="2740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Одна из могил в Японии…</a:t>
            </a:r>
          </a:p>
        </p:txBody>
      </p:sp>
    </p:spTree>
    <p:extLst>
      <p:ext uri="{BB962C8B-B14F-4D97-AF65-F5344CB8AC3E}">
        <p14:creationId xmlns:p14="http://schemas.microsoft.com/office/powerpoint/2010/main" val="190702407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5306" y="3789889"/>
            <a:ext cx="9846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Picture 2" descr="&amp;Kcy;&amp;acy;&amp;rcy;&amp;tcy;&amp;icy;&amp;ncy;&amp;kcy;&amp;icy; &amp;pcy;&amp;ocy; &amp;zcy;&amp;acy;&amp;pcy;&amp;rcy;&amp;ocy;&amp;scy;&amp;ucy; &amp;rcy;&amp;ocy;&amp;tcy;&amp;ycy; &amp;Icy;&amp;ocy;&amp;scy;&amp;icy;&amp;fcy; &amp;Tcy;&amp;rcy;&amp;ucy;&amp;mcy;&amp;pcy;&amp;iecy;&amp;lcy;&amp;softcy;&amp;dcy;&amp;ocy;&amp;r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059" y="242715"/>
            <a:ext cx="2452383" cy="367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99439" y="4294053"/>
            <a:ext cx="77984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Трумпельдор стал третьим евреем, которому в </a:t>
            </a:r>
            <a:r>
              <a:rPr lang="ru-RU" dirty="0" smtClean="0"/>
              <a:t>России,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как исключение из правил</a:t>
            </a:r>
            <a:r>
              <a:rPr lang="ru-RU" dirty="0" smtClean="0"/>
              <a:t>, было </a:t>
            </a:r>
            <a:r>
              <a:rPr lang="ru-RU" dirty="0"/>
              <a:t>присвоено офицерское звание. </a:t>
            </a:r>
            <a:endParaRPr lang="ru-RU" dirty="0" smtClean="0"/>
          </a:p>
          <a:p>
            <a:pPr algn="ctr"/>
            <a:r>
              <a:rPr lang="ru-RU" dirty="0" smtClean="0"/>
              <a:t>До </a:t>
            </a:r>
            <a:r>
              <a:rPr lang="ru-RU" dirty="0"/>
              <a:t>него в офицеры были произведены лишь корнет барон Гинцбург в 1877г. и капитан Герцль Цам в 1876г</a:t>
            </a:r>
            <a:r>
              <a:rPr lang="ru-RU" dirty="0" smtClean="0"/>
              <a:t>. </a:t>
            </a:r>
          </a:p>
          <a:p>
            <a:pPr algn="ctr"/>
            <a:r>
              <a:rPr lang="ru-RU" dirty="0" smtClean="0"/>
              <a:t>Позднее были еще евреи-офицеры </a:t>
            </a:r>
            <a:r>
              <a:rPr lang="ru-RU" dirty="0"/>
              <a:t>- А. </a:t>
            </a:r>
            <a:r>
              <a:rPr lang="ru-RU" dirty="0" smtClean="0"/>
              <a:t>Фрейман</a:t>
            </a:r>
            <a:r>
              <a:rPr lang="ru-RU" dirty="0"/>
              <a:t>, братья </a:t>
            </a:r>
            <a:r>
              <a:rPr lang="ru-RU" dirty="0" smtClean="0"/>
              <a:t>Шорштейн и другие.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17255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604" y="3542750"/>
            <a:ext cx="115248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21 Кислева 5258 </a:t>
            </a:r>
            <a:r>
              <a:rPr lang="ru-RU" sz="1600" b="1" dirty="0" smtClean="0"/>
              <a:t>г. </a:t>
            </a:r>
            <a:r>
              <a:rPr lang="ru-RU" sz="1600" dirty="0" smtClean="0"/>
              <a:t>(16.11.1497). </a:t>
            </a:r>
          </a:p>
          <a:p>
            <a:pPr algn="ctr"/>
            <a:r>
              <a:rPr lang="ru-RU" sz="1600" dirty="0" smtClean="0"/>
              <a:t>В итальянском городке Барко печатник Гершом Сончино </a:t>
            </a:r>
          </a:p>
          <a:p>
            <a:pPr algn="ctr"/>
            <a:r>
              <a:rPr lang="ru-RU" sz="1600" dirty="0" smtClean="0"/>
              <a:t>изготовил Вавилонский талмуд (Talmud Babli Sanhedrin).</a:t>
            </a:r>
          </a:p>
          <a:p>
            <a:pPr algn="ctr"/>
            <a:r>
              <a:rPr lang="ru-RU" sz="1600" dirty="0" smtClean="0"/>
              <a:t>Девизом </a:t>
            </a:r>
            <a:r>
              <a:rPr lang="ru-RU" sz="1600" dirty="0"/>
              <a:t>семьи Сончино был слегка перефразированный стих из книги пророка </a:t>
            </a:r>
            <a:r>
              <a:rPr lang="ru-RU" sz="1600" dirty="0" smtClean="0"/>
              <a:t>Иешая</a:t>
            </a:r>
            <a:r>
              <a:rPr lang="en-US" sz="1600" dirty="0" smtClean="0"/>
              <a:t>h</a:t>
            </a:r>
            <a:r>
              <a:rPr lang="ru-RU" sz="1600" dirty="0"/>
              <a:t>у</a:t>
            </a:r>
            <a:r>
              <a:rPr lang="ru-RU" sz="1600" dirty="0" smtClean="0"/>
              <a:t> :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«Из Сиона исходит Тора, и слово Божье — из дома Сончино». </a:t>
            </a:r>
            <a:endParaRPr lang="ru-RU" sz="1600" dirty="0" smtClean="0"/>
          </a:p>
        </p:txBody>
      </p:sp>
      <p:pic>
        <p:nvPicPr>
          <p:cNvPr id="5124" name="Picture 4" descr="http://ab.figl.in/2/pic/2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055" y="560260"/>
            <a:ext cx="38100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44413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278" y="4826015"/>
            <a:ext cx="115248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И </a:t>
            </a:r>
            <a:r>
              <a:rPr lang="ru-RU" sz="1600" dirty="0"/>
              <a:t>надо сказать, этот девиз не очень грешил против истины: </a:t>
            </a:r>
            <a:endParaRPr lang="ru-RU" sz="1600" dirty="0" smtClean="0"/>
          </a:p>
          <a:p>
            <a:pPr algn="ctr"/>
            <a:r>
              <a:rPr lang="ru-RU" sz="1600" dirty="0" smtClean="0"/>
              <a:t>за </a:t>
            </a:r>
            <a:r>
              <a:rPr lang="ru-RU" sz="1600" dirty="0"/>
              <a:t>то время, что представители семьи Сончино занимались книгопечатанием, </a:t>
            </a:r>
            <a:endParaRPr lang="ru-RU" sz="1600" dirty="0" smtClean="0"/>
          </a:p>
          <a:p>
            <a:pPr algn="ctr"/>
            <a:r>
              <a:rPr lang="ru-RU" sz="1600" dirty="0" smtClean="0"/>
              <a:t>из </a:t>
            </a:r>
            <a:r>
              <a:rPr lang="ru-RU" sz="1600" dirty="0"/>
              <a:t>их типографий вышло 26 изданий Талмуда, 18 изданий Торы, </a:t>
            </a:r>
            <a:endParaRPr lang="ru-RU" sz="1600" dirty="0" smtClean="0"/>
          </a:p>
          <a:p>
            <a:pPr algn="ctr"/>
            <a:r>
              <a:rPr lang="ru-RU" sz="1600" dirty="0" smtClean="0"/>
              <a:t>18 </a:t>
            </a:r>
            <a:r>
              <a:rPr lang="ru-RU" sz="1600" dirty="0"/>
              <a:t>изданий философских произведений </a:t>
            </a:r>
            <a:endParaRPr lang="ru-RU" sz="1600" dirty="0" smtClean="0"/>
          </a:p>
          <a:p>
            <a:pPr algn="ctr"/>
            <a:r>
              <a:rPr lang="ru-RU" sz="1600" dirty="0" smtClean="0"/>
              <a:t>и </a:t>
            </a:r>
            <a:r>
              <a:rPr lang="ru-RU" sz="1600" dirty="0"/>
              <a:t>великое множество литургических, ритуальных и прочих трудов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12290" name="Picture 2" descr="&amp;Kcy;&amp;acy;&amp;rcy;&amp;tcy;&amp;icy;&amp;ncy;&amp;kcy;&amp;icy; &amp;pcy;&amp;ocy; &amp;zcy;&amp;acy;&amp;pcy;&amp;rcy;&amp;ocy;&amp;scy;&amp;ucy; &amp;tcy;&amp;icy;&amp;pcy;&amp;ocy;&amp;gcy;&amp;rcy;&amp;acy;&amp;fcy;&amp;icy;&amp;yacy; &amp;Scy;&amp;ocy;&amp;ncy;&amp;chcy;&amp;icy;&amp;ncy;&amp;o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963" y="527703"/>
            <a:ext cx="23812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43923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266" y="3817912"/>
            <a:ext cx="1152489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«Мы не знаем точно, что происходит в нацистской долине смерти, сколько евреев уже убито… </a:t>
            </a:r>
          </a:p>
          <a:p>
            <a:pPr algn="ctr"/>
            <a:r>
              <a:rPr lang="ru-RU" sz="1600" dirty="0" smtClean="0"/>
              <a:t>Мы не знаем, не превратится ли Европа…в гигантское еврейское кладбище… </a:t>
            </a:r>
          </a:p>
          <a:p>
            <a:pPr algn="ctr"/>
            <a:r>
              <a:rPr lang="ru-RU" sz="1600" dirty="0" smtClean="0"/>
              <a:t>Мы – единственный в мире народ, кровь которого, как нации, дозволено проливать безнаказанно…</a:t>
            </a:r>
          </a:p>
          <a:p>
            <a:pPr algn="ctr"/>
            <a:r>
              <a:rPr lang="ru-RU" sz="1600" dirty="0" smtClean="0"/>
              <a:t>Мы, евреи, не признаны политически, </a:t>
            </a:r>
          </a:p>
          <a:p>
            <a:pPr algn="ctr"/>
            <a:r>
              <a:rPr lang="ru-RU" sz="1600" dirty="0" smtClean="0"/>
              <a:t>нет у нас еврейской армии, еврейской независимости, еврейского отечества… </a:t>
            </a:r>
          </a:p>
          <a:p>
            <a:pPr algn="ctr"/>
            <a:r>
              <a:rPr lang="ru-RU" sz="1600" dirty="0" smtClean="0"/>
              <a:t>Дайте нам право бороться и умирать как евреям… </a:t>
            </a:r>
          </a:p>
          <a:p>
            <a:pPr algn="ctr"/>
            <a:r>
              <a:rPr lang="ru-RU" sz="1600" dirty="0" smtClean="0"/>
              <a:t>Мы требуем право на Родину и независимость.</a:t>
            </a:r>
          </a:p>
          <a:p>
            <a:pPr algn="ctr"/>
            <a:r>
              <a:rPr lang="ru-RU" sz="1600" dirty="0">
                <a:hlinkClick r:id="rId3"/>
              </a:rPr>
              <a:t>Йорам </a:t>
            </a:r>
            <a:r>
              <a:rPr lang="ru-RU" sz="1600" dirty="0" err="1" smtClean="0">
                <a:hlinkClick r:id="rId3"/>
              </a:rPr>
              <a:t>Хазони</a:t>
            </a:r>
            <a:r>
              <a:rPr lang="ru-RU" sz="1600" dirty="0" smtClean="0"/>
              <a:t>. </a:t>
            </a:r>
            <a:r>
              <a:rPr lang="ru-RU" sz="1600" b="1" dirty="0" smtClean="0">
                <a:hlinkClick r:id="rId4"/>
              </a:rPr>
              <a:t>Изжила </a:t>
            </a:r>
            <a:r>
              <a:rPr lang="ru-RU" sz="1600" b="1" dirty="0">
                <a:hlinkClick r:id="rId4"/>
              </a:rPr>
              <a:t>ли себя идея национального государства?</a:t>
            </a:r>
            <a:endParaRPr lang="ru-RU" sz="1600" dirty="0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Dcy;&amp;acy;&amp;vcy;&amp;icy;́&amp;dcy; &amp;Bcy;&amp;iecy;́&amp;ncy;-&amp;Gcy;&amp;ucy;&amp;rcy;&amp;icy;&amp;ocy;́&amp;ncy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060" y="608531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43126" y="1584944"/>
            <a:ext cx="5004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21 Кислева 5703 </a:t>
            </a:r>
            <a:r>
              <a:rPr lang="ru-RU" b="1" dirty="0" smtClean="0"/>
              <a:t>г. </a:t>
            </a:r>
            <a:r>
              <a:rPr lang="ru-RU" dirty="0" smtClean="0"/>
              <a:t>(30.11.42).</a:t>
            </a:r>
          </a:p>
          <a:p>
            <a:pPr algn="ctr"/>
            <a:r>
              <a:rPr lang="ru-RU" dirty="0" smtClean="0"/>
              <a:t>Давид </a:t>
            </a:r>
            <a:r>
              <a:rPr lang="ru-RU" dirty="0"/>
              <a:t>Бен-</a:t>
            </a:r>
            <a:r>
              <a:rPr lang="ru-RU" dirty="0" err="1"/>
              <a:t>Гурион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национальном собрании евреев Палестины: </a:t>
            </a:r>
          </a:p>
        </p:txBody>
      </p:sp>
    </p:spTree>
    <p:extLst>
      <p:ext uri="{BB962C8B-B14F-4D97-AF65-F5344CB8AC3E}">
        <p14:creationId xmlns:p14="http://schemas.microsoft.com/office/powerpoint/2010/main" val="117206928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89717" y="1589427"/>
            <a:ext cx="44251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13.12.49 (22 </a:t>
            </a:r>
            <a:r>
              <a:rPr lang="ru-RU" b="1" dirty="0"/>
              <a:t>Кислева </a:t>
            </a:r>
            <a:r>
              <a:rPr lang="ru-RU" b="1" dirty="0" smtClean="0"/>
              <a:t>5710) года.</a:t>
            </a:r>
            <a:r>
              <a:rPr lang="ru-RU" dirty="0" smtClean="0"/>
              <a:t> Парламент Трансиордании принял закон об аннексии захваченных арабскими силами территорий Палестины, </a:t>
            </a:r>
          </a:p>
          <a:p>
            <a:pPr algn="ctr"/>
            <a:r>
              <a:rPr lang="ru-RU" dirty="0" smtClean="0"/>
              <a:t>включая Восточный Иерусалим. </a:t>
            </a:r>
          </a:p>
          <a:p>
            <a:pPr algn="ctr"/>
            <a:r>
              <a:rPr lang="ru-RU" dirty="0" smtClean="0"/>
              <a:t>Через 4 месяца Иерусалим был официально провозглашен</a:t>
            </a:r>
          </a:p>
          <a:p>
            <a:pPr algn="ctr"/>
            <a:r>
              <a:rPr lang="ru-RU" dirty="0" smtClean="0"/>
              <a:t>"второй столицей" государства, </a:t>
            </a:r>
          </a:p>
          <a:p>
            <a:pPr algn="ctr"/>
            <a:r>
              <a:rPr lang="ru-RU" dirty="0" smtClean="0"/>
              <a:t>которое получило название</a:t>
            </a:r>
          </a:p>
          <a:p>
            <a:pPr algn="ctr"/>
            <a:r>
              <a:rPr lang="ru-RU" dirty="0" smtClean="0"/>
              <a:t> "Хашимитское королевство Иордания".</a:t>
            </a:r>
            <a:endParaRPr lang="ru-RU" dirty="0"/>
          </a:p>
        </p:txBody>
      </p:sp>
      <p:pic>
        <p:nvPicPr>
          <p:cNvPr id="7170" name="Picture 2" descr="&amp;Kcy;&amp;acy;&amp;rcy;&amp;tcy;&amp;icy;&amp;ncy;&amp;kcy;&amp;icy; &amp;pcy;&amp;ocy; &amp;zcy;&amp;acy;&amp;pcy;&amp;rcy;&amp;ocy;&amp;scy;&amp;ucy; &amp;icy;&amp;iecy;&amp;rcy;&amp;ucy;&amp;scy;&amp;acy;&amp;lcy;&amp;icy;&amp;mcy; &amp;scy;&amp;tcy;&amp;acy;&amp;rcy;&amp;ycy;&amp;jcy; &amp;gcy;&amp;ocy;&amp;rcy;&amp;ocy;&amp;d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525" y="513078"/>
            <a:ext cx="34671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93437" y="5718406"/>
            <a:ext cx="6469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0080"/>
                </a:solidFill>
              </a:rPr>
              <a:t>Генерал </a:t>
            </a:r>
            <a:r>
              <a:rPr lang="ru-RU" i="1" dirty="0">
                <a:solidFill>
                  <a:srgbClr val="000080"/>
                </a:solidFill>
              </a:rPr>
              <a:t>Моше Даян </a:t>
            </a:r>
            <a:r>
              <a:rPr lang="ru-RU" i="1" dirty="0" smtClean="0">
                <a:solidFill>
                  <a:srgbClr val="000080"/>
                </a:solidFill>
              </a:rPr>
              <a:t>28 Ияра 5727 года (7.6.67) заявил : </a:t>
            </a:r>
            <a:r>
              <a:rPr lang="ru-RU" i="1" dirty="0">
                <a:solidFill>
                  <a:srgbClr val="000080"/>
                </a:solidFill>
              </a:rPr>
              <a:t>"Иерусалим объединен и </a:t>
            </a:r>
            <a:r>
              <a:rPr lang="ru-RU" i="1" dirty="0" smtClean="0">
                <a:solidFill>
                  <a:srgbClr val="000080"/>
                </a:solidFill>
              </a:rPr>
              <a:t>больше никогда </a:t>
            </a:r>
            <a:r>
              <a:rPr lang="ru-RU" i="1" dirty="0">
                <a:solidFill>
                  <a:srgbClr val="000080"/>
                </a:solidFill>
              </a:rPr>
              <a:t>не будет разделен".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77596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3264" y="4063517"/>
            <a:ext cx="112229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23 Кислева </a:t>
            </a:r>
            <a:r>
              <a:rPr lang="ru-RU" b="1" dirty="0" smtClean="0"/>
              <a:t>5109 г.</a:t>
            </a:r>
            <a:r>
              <a:rPr lang="ru-RU" dirty="0" smtClean="0"/>
              <a:t> (15.11.1348). В условиях разрушительного действия Черной Чумы, </a:t>
            </a:r>
          </a:p>
          <a:p>
            <a:pPr algn="ctr"/>
            <a:r>
              <a:rPr lang="ru-RU" dirty="0" smtClean="0"/>
              <a:t>которая в конечном итоге убила 25 миллионов европейцев, </a:t>
            </a:r>
          </a:p>
          <a:p>
            <a:pPr algn="ctr"/>
            <a:r>
              <a:rPr lang="ru-RU" dirty="0" smtClean="0"/>
              <a:t>правительственный чиновник в Швейцарии объявил, </a:t>
            </a:r>
          </a:p>
          <a:p>
            <a:pPr algn="ctr"/>
            <a:r>
              <a:rPr lang="ru-RU" dirty="0" smtClean="0"/>
              <a:t>что евреи </a:t>
            </a:r>
            <a:r>
              <a:rPr lang="en-US" dirty="0" smtClean="0"/>
              <a:t>[</a:t>
            </a:r>
            <a:r>
              <a:rPr lang="ru-RU" dirty="0" smtClean="0"/>
              <a:t>под пытками</a:t>
            </a:r>
            <a:r>
              <a:rPr lang="en-US" dirty="0" smtClean="0"/>
              <a:t>]</a:t>
            </a:r>
            <a:r>
              <a:rPr lang="ru-RU" dirty="0" smtClean="0"/>
              <a:t> признались в отравлении колодцев в Долине Рейна. </a:t>
            </a:r>
          </a:p>
          <a:p>
            <a:pPr algn="ctr"/>
            <a:r>
              <a:rPr lang="ru-RU" dirty="0" smtClean="0"/>
              <a:t>Так начался "год ужаса", когда были разрушены большинство еврейских общин в регионе </a:t>
            </a:r>
          </a:p>
          <a:p>
            <a:pPr algn="ctr"/>
            <a:r>
              <a:rPr lang="ru-RU" dirty="0" smtClean="0"/>
              <a:t>и тысячи евреев были сожжены заживо.</a:t>
            </a:r>
          </a:p>
        </p:txBody>
      </p:sp>
      <p:pic>
        <p:nvPicPr>
          <p:cNvPr id="8194" name="Picture 2" descr="&amp;Kcy;&amp;acy;&amp;rcy;&amp;tcy;&amp;icy;&amp;ncy;&amp;kcy;&amp;icy; &amp;pcy;&amp;ocy; &amp;zcy;&amp;acy;&amp;pcy;&amp;rcy;&amp;ocy;&amp;scy;&amp;ucy; &amp;ecy;&amp;pcy;&amp;icy;&amp;dcy;&amp;iecy;&amp;mcy;&amp;icy;&amp;yucy; &amp;chcy;&amp;ucy;&amp;mcy;&amp;ycy; 13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623" y="984821"/>
            <a:ext cx="5600700" cy="2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72273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27760" y="465071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23 Кислева 5110 года </a:t>
            </a:r>
            <a:r>
              <a:rPr lang="ru-RU" dirty="0"/>
              <a:t>(5.12.1349). </a:t>
            </a:r>
            <a:endParaRPr lang="ru-RU" dirty="0" smtClean="0"/>
          </a:p>
          <a:p>
            <a:pPr algn="ctr"/>
            <a:r>
              <a:rPr lang="ru-RU" dirty="0" smtClean="0"/>
              <a:t>Погром </a:t>
            </a:r>
            <a:r>
              <a:rPr lang="ru-RU" dirty="0"/>
              <a:t>в Нюрнберге, </a:t>
            </a:r>
            <a:endParaRPr lang="ru-RU" dirty="0" smtClean="0"/>
          </a:p>
          <a:p>
            <a:pPr algn="ctr"/>
            <a:r>
              <a:rPr lang="ru-RU" dirty="0" smtClean="0"/>
              <a:t>сопровождавшей </a:t>
            </a:r>
            <a:r>
              <a:rPr lang="ru-RU" dirty="0"/>
              <a:t>эпидемию чумы; </a:t>
            </a:r>
          </a:p>
          <a:p>
            <a:pPr algn="ctr"/>
            <a:r>
              <a:rPr lang="ru-RU" dirty="0"/>
              <a:t>560 евреев были заживо сожжены, </a:t>
            </a:r>
            <a:endParaRPr lang="ru-RU" dirty="0" smtClean="0"/>
          </a:p>
          <a:p>
            <a:pPr algn="ctr"/>
            <a:r>
              <a:rPr lang="ru-RU" dirty="0" smtClean="0"/>
              <a:t>другие </a:t>
            </a:r>
            <a:r>
              <a:rPr lang="ru-RU" dirty="0"/>
              <a:t>бежали или были </a:t>
            </a:r>
            <a:r>
              <a:rPr lang="ru-RU" dirty="0" smtClean="0"/>
              <a:t>изгнаны.</a:t>
            </a:r>
            <a:endParaRPr lang="ru-RU" dirty="0"/>
          </a:p>
        </p:txBody>
      </p:sp>
      <p:pic>
        <p:nvPicPr>
          <p:cNvPr id="5" name="Picture 2" descr="&amp;Kcy;&amp;acy;&amp;rcy;&amp;tcy;&amp;icy;&amp;ncy;&amp;kcy;&amp;icy; &amp;pcy;&amp;ocy; &amp;zcy;&amp;acy;&amp;pcy;&amp;rcy;&amp;ocy;&amp;scy;&amp;ucy; &amp;ecy;&amp;pcy;&amp;icy;&amp;dcy;&amp;iecy;&amp;mcy;&amp;icy;&amp;yacy; &amp;chcy;&amp;ucy;&amp;mcy;&amp;ycy; &amp;vcy; &amp;scy;&amp;rcy;&amp;iecy;&amp;dcy;&amp;ncy;&amp;icy;&amp;iecy; &amp;vcy;&amp;iecy;&amp;k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132" y="624598"/>
            <a:ext cx="504825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00682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023" y="882683"/>
            <a:ext cx="112833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38023" y="19132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6864" y="5200025"/>
            <a:ext cx="7979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0832" y="5569357"/>
            <a:ext cx="10155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942" y="657636"/>
            <a:ext cx="2276666" cy="230682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8023" y="3927953"/>
            <a:ext cx="107960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24 Кислева 3408 </a:t>
            </a:r>
            <a:r>
              <a:rPr lang="ru-RU" b="1" dirty="0" smtClean="0"/>
              <a:t>г. </a:t>
            </a:r>
            <a:r>
              <a:rPr lang="ru-RU" dirty="0" smtClean="0"/>
              <a:t>(8.12.-353). </a:t>
            </a:r>
            <a:r>
              <a:rPr lang="ru-RU" dirty="0"/>
              <a:t>Третья речь пророка Хаггая о строительстве Второго Храма. </a:t>
            </a:r>
          </a:p>
          <a:p>
            <a:pPr algn="ctr"/>
            <a:r>
              <a:rPr lang="ru-RU" i="1" dirty="0" smtClean="0"/>
              <a:t>«до дня </a:t>
            </a:r>
            <a:r>
              <a:rPr lang="ru-RU" i="1" dirty="0"/>
              <a:t>сегодняшнего и впредь! как у вас шли дела</a:t>
            </a:r>
            <a:r>
              <a:rPr lang="ru-RU" i="1" dirty="0" smtClean="0"/>
              <a:t>?</a:t>
            </a:r>
          </a:p>
          <a:p>
            <a:pPr algn="ctr"/>
            <a:r>
              <a:rPr lang="ru-RU" i="1" dirty="0" smtClean="0"/>
              <a:t>Я </a:t>
            </a:r>
            <a:r>
              <a:rPr lang="ru-RU" i="1" dirty="0"/>
              <a:t>вам слал суховей и град, плесень на ваши посевы, губил все ваши труды; </a:t>
            </a:r>
            <a:endParaRPr lang="ru-RU" i="1" dirty="0" smtClean="0"/>
          </a:p>
          <a:p>
            <a:pPr algn="ctr"/>
            <a:r>
              <a:rPr lang="ru-RU" i="1" dirty="0" smtClean="0"/>
              <a:t>но </a:t>
            </a:r>
            <a:r>
              <a:rPr lang="ru-RU" i="1" dirty="0"/>
              <a:t>вы не возвращались ко Мне. </a:t>
            </a:r>
            <a:endParaRPr lang="ru-RU" i="1" dirty="0" smtClean="0"/>
          </a:p>
          <a:p>
            <a:pPr algn="ctr"/>
            <a:r>
              <a:rPr lang="ru-RU" i="1" dirty="0" smtClean="0"/>
              <a:t>До тех </a:t>
            </a:r>
            <a:r>
              <a:rPr lang="ru-RU" i="1" dirty="0"/>
              <a:t>пор, пока не положили в Храме Господа камня на </a:t>
            </a:r>
            <a:r>
              <a:rPr lang="ru-RU" i="1" dirty="0" smtClean="0"/>
              <a:t>камень. </a:t>
            </a:r>
            <a:endParaRPr lang="ru-RU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24472" y="1278734"/>
            <a:ext cx="3160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Хаггай (‏</a:t>
            </a:r>
            <a:r>
              <a:rPr lang="he-IL" dirty="0"/>
              <a:t>חַגַּי‏‎</a:t>
            </a:r>
            <a:r>
              <a:rPr lang="he-IL" dirty="0" smtClean="0"/>
              <a:t>,</a:t>
            </a:r>
            <a:r>
              <a:rPr lang="ru-RU" dirty="0" smtClean="0"/>
              <a:t>- </a:t>
            </a:r>
            <a:r>
              <a:rPr lang="ru-RU" dirty="0"/>
              <a:t>праздничный) 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/>
              <a:t>один из последних </a:t>
            </a:r>
            <a:endParaRPr lang="ru-RU" dirty="0" smtClean="0"/>
          </a:p>
          <a:p>
            <a:r>
              <a:rPr lang="ru-RU" dirty="0" smtClean="0"/>
              <a:t>«малых» пророков.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70792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023" y="882683"/>
            <a:ext cx="112833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38023" y="19132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6864" y="5200025"/>
            <a:ext cx="7979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0832" y="5569357"/>
            <a:ext cx="10155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942" y="657636"/>
            <a:ext cx="2276666" cy="230682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0792" y="3353366"/>
            <a:ext cx="10796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Наблюдайте</a:t>
            </a:r>
            <a:r>
              <a:rPr lang="ru-RU" i="1" dirty="0"/>
              <a:t>, что будет отныне: </a:t>
            </a:r>
            <a:endParaRPr lang="ru-RU" i="1" dirty="0" smtClean="0"/>
          </a:p>
          <a:p>
            <a:pPr algn="ctr"/>
            <a:r>
              <a:rPr lang="ru-RU" i="1" dirty="0" smtClean="0"/>
              <a:t>с </a:t>
            </a:r>
            <a:r>
              <a:rPr lang="ru-RU" i="1" dirty="0"/>
              <a:t>дня сегодняшнего и впредь, с двадцать четвертого числа девятого </a:t>
            </a:r>
            <a:r>
              <a:rPr lang="ru-RU" i="1" dirty="0" smtClean="0"/>
              <a:t>месяца </a:t>
            </a:r>
            <a:r>
              <a:rPr lang="en-US" i="1" dirty="0" smtClean="0"/>
              <a:t>[</a:t>
            </a:r>
            <a:r>
              <a:rPr lang="ru-RU" i="1" dirty="0" smtClean="0"/>
              <a:t>Кислев</a:t>
            </a:r>
            <a:r>
              <a:rPr lang="en-US" i="1" dirty="0" smtClean="0"/>
              <a:t>]</a:t>
            </a:r>
            <a:r>
              <a:rPr lang="ru-RU" i="1" dirty="0" smtClean="0"/>
              <a:t>, </a:t>
            </a:r>
          </a:p>
          <a:p>
            <a:pPr algn="ctr"/>
            <a:r>
              <a:rPr lang="ru-RU" i="1" dirty="0" smtClean="0"/>
              <a:t>со </a:t>
            </a:r>
            <a:r>
              <a:rPr lang="ru-RU" i="1" dirty="0"/>
              <a:t>дня, когда заложен Храм Господень; внимательно наблюдайте! </a:t>
            </a:r>
            <a:endParaRPr lang="ru-RU" i="1" dirty="0" smtClean="0"/>
          </a:p>
          <a:p>
            <a:pPr algn="ctr"/>
            <a:r>
              <a:rPr lang="ru-RU" i="1" dirty="0" smtClean="0"/>
              <a:t>Ни </a:t>
            </a:r>
            <a:r>
              <a:rPr lang="ru-RU" i="1" dirty="0"/>
              <a:t>лоза, ни смоковница, ни гранат, ни олива пока не приносили плодов; </a:t>
            </a:r>
            <a:endParaRPr lang="ru-RU" i="1" dirty="0" smtClean="0"/>
          </a:p>
          <a:p>
            <a:pPr algn="ctr"/>
            <a:r>
              <a:rPr lang="ru-RU" b="1" i="1" dirty="0" smtClean="0"/>
              <a:t>но </a:t>
            </a:r>
            <a:r>
              <a:rPr lang="ru-RU" b="1" i="1" dirty="0"/>
              <a:t>отныне Я благословлю </a:t>
            </a:r>
            <a:r>
              <a:rPr lang="ru-RU" b="1" i="1" dirty="0" smtClean="0"/>
              <a:t>их... сотрясу </a:t>
            </a:r>
            <a:r>
              <a:rPr lang="ru-RU" b="1" i="1" dirty="0"/>
              <a:t>Я небо и землю, </a:t>
            </a:r>
            <a:endParaRPr lang="ru-RU" b="1" i="1" dirty="0" smtClean="0"/>
          </a:p>
          <a:p>
            <a:pPr algn="ctr"/>
            <a:r>
              <a:rPr lang="ru-RU" b="1" i="1" dirty="0" smtClean="0"/>
              <a:t>низвергну </a:t>
            </a:r>
            <a:r>
              <a:rPr lang="ru-RU" b="1" i="1" dirty="0"/>
              <a:t>престолы царств, сокрушу царства </a:t>
            </a:r>
            <a:r>
              <a:rPr lang="ru-RU" b="1" i="1" dirty="0" smtClean="0"/>
              <a:t>народов</a:t>
            </a:r>
            <a:r>
              <a:rPr lang="ru-RU" i="1" dirty="0" smtClean="0"/>
              <a:t>…</a:t>
            </a:r>
          </a:p>
          <a:p>
            <a:pPr algn="ctr"/>
            <a:r>
              <a:rPr lang="en-US" i="1" dirty="0" smtClean="0"/>
              <a:t>[</a:t>
            </a:r>
            <a:r>
              <a:rPr lang="ru-RU" i="1" dirty="0" smtClean="0"/>
              <a:t>и будет у вас и зерно, и гранат, и олива</a:t>
            </a:r>
            <a:r>
              <a:rPr lang="en-US" i="1" dirty="0" smtClean="0"/>
              <a:t>]</a:t>
            </a:r>
            <a:endParaRPr lang="ru-RU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24472" y="1278734"/>
            <a:ext cx="3160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Хаггай (‏</a:t>
            </a:r>
            <a:r>
              <a:rPr lang="he-IL" dirty="0"/>
              <a:t>חַגַּי‏‎</a:t>
            </a:r>
            <a:r>
              <a:rPr lang="he-IL" dirty="0" smtClean="0"/>
              <a:t>,</a:t>
            </a:r>
            <a:r>
              <a:rPr lang="ru-RU" dirty="0" smtClean="0"/>
              <a:t>- </a:t>
            </a:r>
            <a:r>
              <a:rPr lang="ru-RU" dirty="0"/>
              <a:t>праздничный) 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/>
              <a:t>один из последних </a:t>
            </a:r>
            <a:endParaRPr lang="ru-RU" dirty="0" smtClean="0"/>
          </a:p>
          <a:p>
            <a:r>
              <a:rPr lang="ru-RU" dirty="0" smtClean="0"/>
              <a:t>«малых» пророков.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7109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5485" y="4760363"/>
            <a:ext cx="59512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24 Кислева 5655 г. </a:t>
            </a:r>
            <a:r>
              <a:rPr lang="ru-RU" dirty="0" smtClean="0"/>
              <a:t>(22.12.1894)</a:t>
            </a:r>
          </a:p>
          <a:p>
            <a:pPr algn="ctr"/>
            <a:r>
              <a:rPr lang="ru-RU" dirty="0" smtClean="0"/>
              <a:t>Капитан </a:t>
            </a:r>
            <a:r>
              <a:rPr lang="ru-RU" dirty="0"/>
              <a:t>французской армии еврей Альфред </a:t>
            </a:r>
            <a:r>
              <a:rPr lang="ru-RU" dirty="0" smtClean="0"/>
              <a:t>Дрейфус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был обвинен в шпионаже в пользу </a:t>
            </a:r>
            <a:r>
              <a:rPr lang="ru-RU" dirty="0" smtClean="0"/>
              <a:t>Германии</a:t>
            </a:r>
          </a:p>
          <a:p>
            <a:pPr algn="ctr"/>
            <a:r>
              <a:rPr lang="ru-RU" dirty="0" smtClean="0"/>
              <a:t>и в результате осужден </a:t>
            </a:r>
            <a:r>
              <a:rPr lang="ru-RU" dirty="0"/>
              <a:t>на пожизненную каторгу. </a:t>
            </a:r>
            <a:endParaRPr lang="ru-RU" dirty="0" smtClean="0"/>
          </a:p>
        </p:txBody>
      </p:sp>
      <p:pic>
        <p:nvPicPr>
          <p:cNvPr id="14338" name="Picture 2" descr="http://jewishnews.com.ua/uploads/gallery/2015/01/29/tmb_10001000a6b97064615246ea97a235ff11713ec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558" y="643245"/>
            <a:ext cx="3621058" cy="359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95414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455351"/>
              </p:ext>
            </p:extLst>
          </p:nvPr>
        </p:nvGraphicFramePr>
        <p:xfrm>
          <a:off x="746051" y="4251092"/>
          <a:ext cx="9154064" cy="822960"/>
        </p:xfrm>
        <a:graphic>
          <a:graphicData uri="http://schemas.openxmlformats.org/drawingml/2006/table">
            <a:tbl>
              <a:tblPr/>
              <a:tblGrid>
                <a:gridCol w="1830813"/>
                <a:gridCol w="7323251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Мы поговорим об этом при обсуждении событий  месяца Тишрей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ru-RU" dirty="0" smtClean="0"/>
                        <a:t>Месяца, в котором родился Альфред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Дрейфус.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047" y="785785"/>
            <a:ext cx="2390786" cy="267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6103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95986" y="3756711"/>
            <a:ext cx="942775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latin typeface="Arial" panose="020B0604020202020204" pitchFamily="34" charset="0"/>
              </a:rPr>
              <a:t>24 Кислева 5418 </a:t>
            </a:r>
            <a:r>
              <a:rPr lang="ru-RU" altLang="ru-RU" sz="1600" b="1" dirty="0" smtClean="0">
                <a:latin typeface="Arial" panose="020B0604020202020204" pitchFamily="34" charset="0"/>
              </a:rPr>
              <a:t>г. </a:t>
            </a:r>
            <a:r>
              <a:rPr lang="ru-RU" altLang="ru-RU" sz="1600" dirty="0" smtClean="0">
                <a:latin typeface="Arial" panose="020B0604020202020204" pitchFamily="34" charset="0"/>
              </a:rPr>
              <a:t>(20.11.1657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 возрасте 53 лет умер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раби Менаше бен Исраэль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один из виднейших деятелей европейского еврейства XVII века.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Многие из сочинений Менаше были написаны для неевреев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 целью разъяснения и оправдания иудаизма.</a:t>
            </a:r>
          </a:p>
        </p:txBody>
      </p:sp>
      <p:pic>
        <p:nvPicPr>
          <p:cNvPr id="4098" name="Picture 2" descr="&amp;Pcy;&amp;ocy;&amp;rcy;&amp;tcy;&amp;rcy;&amp;iecy;&amp;t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362" y="603620"/>
            <a:ext cx="1905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48259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93338" y="5191685"/>
            <a:ext cx="1183419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 5411/1650 году он издал книгу «Надежда Израиля»,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где доказывал,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что индейцы Южной Америки как раз и составляют 10 исчезнувших колен Израилевых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2" descr="&amp;Kcy;&amp;acy;&amp;rcy;&amp;tcy;&amp;icy;&amp;ncy;&amp;kcy;&amp;icy; &amp;pcy;&amp;ocy; &amp;zcy;&amp;acy;&amp;pcy;&amp;rcy;&amp;ocy;&amp;scy;&amp;ucy; &amp;icy;&amp;ncy;&amp;dcy;&amp;iecy;&amp;jcy;&amp;tscy;&amp;ycy; &amp;YUcy;&amp;zhcy;&amp;ncy;&amp;ocy;&amp;jcy; &amp;Acy;&amp;mcy;&amp;iecy;&amp;rcy;&amp;icy;&amp;k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170" y="691391"/>
            <a:ext cx="5591175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57268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3116" y="5102653"/>
            <a:ext cx="106708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25 Кислева 2496 </a:t>
            </a:r>
            <a:r>
              <a:rPr lang="ru-RU" b="1" dirty="0" smtClean="0"/>
              <a:t>г. </a:t>
            </a:r>
            <a:r>
              <a:rPr lang="ru-RU" dirty="0" smtClean="0"/>
              <a:t>(6.12.-1265). </a:t>
            </a:r>
          </a:p>
          <a:p>
            <a:pPr algn="ctr"/>
            <a:r>
              <a:rPr lang="ru-RU" dirty="0" smtClean="0"/>
              <a:t>Завершено строительство Скинии - переносного святилища, </a:t>
            </a:r>
          </a:p>
          <a:p>
            <a:pPr algn="ctr"/>
            <a:r>
              <a:rPr lang="ru-RU" dirty="0" smtClean="0"/>
              <a:t>которое сопровождало евреев в течение 40 лет блуждания в пустыне. </a:t>
            </a:r>
          </a:p>
        </p:txBody>
      </p:sp>
      <p:pic>
        <p:nvPicPr>
          <p:cNvPr id="5122" name="Picture 2" descr="&amp;Kcy;&amp;acy;&amp;rcy;&amp;tcy;&amp;icy;&amp;ncy;&amp;kcy;&amp;icy; &amp;pcy;&amp;ocy; &amp;zcy;&amp;acy;&amp;pcy;&amp;rcy;&amp;ocy;&amp;scy;&amp;ucy; &amp;scy;&amp;kcy;&amp;icy;&amp;ncy;&amp;icy;&amp;y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128" y="1246517"/>
            <a:ext cx="5905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66386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0357" y="5142268"/>
            <a:ext cx="80249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25 Кислева 3596 </a:t>
            </a:r>
            <a:r>
              <a:rPr lang="ru-RU" b="1" dirty="0" smtClean="0"/>
              <a:t>г. </a:t>
            </a:r>
            <a:r>
              <a:rPr lang="ru-RU" dirty="0" smtClean="0"/>
              <a:t>(2.12.</a:t>
            </a:r>
            <a:r>
              <a:rPr lang="ru-RU" b="1" dirty="0" smtClean="0"/>
              <a:t>-</a:t>
            </a:r>
            <a:r>
              <a:rPr lang="ru-RU" dirty="0" smtClean="0"/>
              <a:t>165). </a:t>
            </a:r>
            <a:endParaRPr lang="ru-RU" dirty="0"/>
          </a:p>
          <a:p>
            <a:pPr algn="ctr"/>
            <a:r>
              <a:rPr lang="ru-RU" dirty="0"/>
              <a:t>Освещение Храма Маккавеями после победы над греками</a:t>
            </a:r>
            <a:r>
              <a:rPr lang="ru-RU" dirty="0" smtClean="0"/>
              <a:t>.</a:t>
            </a:r>
            <a:endParaRPr lang="ru-RU" b="1" dirty="0" smtClean="0"/>
          </a:p>
          <a:p>
            <a:pPr algn="ctr"/>
            <a:r>
              <a:rPr lang="ru-RU" b="1" dirty="0" smtClean="0"/>
              <a:t>         Начало традиции празднования Хануки.</a:t>
            </a:r>
          </a:p>
        </p:txBody>
      </p:sp>
      <p:pic>
        <p:nvPicPr>
          <p:cNvPr id="3074" name="Picture 2" descr="&amp;Kcy;&amp;acy;&amp;rcy;&amp;tcy;&amp;icy;&amp;ncy;&amp;kcy;&amp;icy; &amp;pcy;&amp;ocy; &amp;zcy;&amp;acy;&amp;pcy;&amp;rcy;&amp;ocy;&amp;scy;&amp;ucy; &amp;Mcy;&amp;acy;&amp;kcy;&amp;kcy;&amp;acy;&amp;vcy;&amp;iecy;&amp;icy; &amp;pcy;&amp;ocy;&amp;scy;&amp;lcy;&amp;iecy; &amp;pcy;&amp;ocy;&amp;bcy;&amp;iecy;&amp;dcy;&amp;ycy; &amp;ncy;&amp;acy;&amp;dcy; &amp;gcy;&amp;rcy;&amp;iecy;&amp;kcy;&amp;acy;&amp;m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511" y="265811"/>
            <a:ext cx="76866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66536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8339" y="3862136"/>
            <a:ext cx="79789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В </a:t>
            </a:r>
            <a:r>
              <a:rPr lang="ru-RU" b="1" i="1" dirty="0" smtClean="0"/>
              <a:t>25 день месяца Кислев  </a:t>
            </a:r>
            <a:r>
              <a:rPr lang="ru-RU" i="1" dirty="0"/>
              <a:t>встали весьма рано </a:t>
            </a:r>
            <a:endParaRPr lang="en-US" i="1" dirty="0" smtClean="0"/>
          </a:p>
          <a:p>
            <a:pPr algn="ctr"/>
            <a:r>
              <a:rPr lang="ru-RU" i="1" dirty="0" smtClean="0"/>
              <a:t>и </a:t>
            </a:r>
            <a:r>
              <a:rPr lang="ru-RU" i="1" dirty="0"/>
              <a:t>принесли жертву по закону </a:t>
            </a:r>
            <a:endParaRPr lang="ru-RU" i="1" dirty="0" smtClean="0"/>
          </a:p>
          <a:p>
            <a:pPr algn="ctr"/>
            <a:r>
              <a:rPr lang="ru-RU" i="1" dirty="0" smtClean="0"/>
              <a:t>на </a:t>
            </a:r>
            <a:r>
              <a:rPr lang="ru-RU" i="1" dirty="0"/>
              <a:t>новоустроенном жертвеннике всесожжений. </a:t>
            </a:r>
            <a:endParaRPr lang="en-US" i="1" dirty="0" smtClean="0"/>
          </a:p>
          <a:p>
            <a:pPr algn="ctr"/>
            <a:r>
              <a:rPr lang="ru-RU" i="1" dirty="0" smtClean="0"/>
              <a:t>В </a:t>
            </a:r>
            <a:r>
              <a:rPr lang="ru-RU" i="1" dirty="0"/>
              <a:t>то время, в тот самый день, </a:t>
            </a:r>
            <a:endParaRPr lang="ru-RU" i="1" dirty="0" smtClean="0"/>
          </a:p>
          <a:p>
            <a:pPr algn="ctr"/>
            <a:r>
              <a:rPr lang="ru-RU" i="1" dirty="0" smtClean="0"/>
              <a:t>в </a:t>
            </a:r>
            <a:r>
              <a:rPr lang="ru-RU" i="1" dirty="0"/>
              <a:t>который язычники осквернили жертвенник, обновлён он с </a:t>
            </a:r>
            <a:r>
              <a:rPr lang="ru-RU" i="1" dirty="0" smtClean="0"/>
              <a:t>песнями. </a:t>
            </a:r>
          </a:p>
        </p:txBody>
      </p:sp>
      <p:pic>
        <p:nvPicPr>
          <p:cNvPr id="3" name="Picture 4" descr="&amp;Kcy;&amp;acy;&amp;rcy;&amp;tcy;&amp;icy;&amp;ncy;&amp;kcy;&amp;icy; &amp;pcy;&amp;ocy; &amp;zcy;&amp;acy;&amp;pcy;&amp;rcy;&amp;ocy;&amp;scy;&amp;ucy; &amp;Ocy;&amp;scy;&amp;vcy;&amp;iecy;&amp;shchcy;&amp;iecy;&amp;ncy;&amp;icy;&amp;iecy; &amp;KHcy;&amp;rcy;&amp;acy;&amp;mcy;&amp;acy; &amp;Mcy;&amp;acy;&amp;kcy;&amp;kcy;&amp;acy;&amp;vcy;&amp;iecy;&amp;yacy;&amp;m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578" y="690040"/>
            <a:ext cx="4421122" cy="277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30050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859" y="5147472"/>
            <a:ext cx="107955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Так совершали </a:t>
            </a:r>
            <a:r>
              <a:rPr lang="ru-RU" i="1" dirty="0"/>
              <a:t>обновление жертвенника восемь дней с весельем, </a:t>
            </a:r>
            <a:endParaRPr lang="ru-RU" i="1" dirty="0" smtClean="0"/>
          </a:p>
          <a:p>
            <a:pPr algn="ctr"/>
            <a:r>
              <a:rPr lang="ru-RU" i="1" dirty="0" smtClean="0"/>
              <a:t>принося </a:t>
            </a:r>
            <a:r>
              <a:rPr lang="ru-RU" i="1" dirty="0"/>
              <a:t>всесожжения и вознося жертву спасения и хвалы</a:t>
            </a:r>
            <a:r>
              <a:rPr lang="ru-RU" i="1" dirty="0" smtClean="0"/>
              <a:t>.</a:t>
            </a:r>
          </a:p>
        </p:txBody>
      </p:sp>
      <p:pic>
        <p:nvPicPr>
          <p:cNvPr id="2050" name="Picture 2" descr="&amp;Kcy;&amp;acy;&amp;rcy;&amp;tcy;&amp;icy;&amp;ncy;&amp;kcy;&amp;icy; &amp;pcy;&amp;ocy; &amp;zcy;&amp;acy;&amp;pcy;&amp;rcy;&amp;ocy;&amp;scy;&amp;ucy; &amp;pcy;&amp;iecy;&amp;rcy;&amp;vcy;&amp;acy;&amp;yacy; &amp;kcy;&amp;ncy;&amp;icy;&amp;gcy;&amp;acy; &amp;mcy;&amp;acy;&amp;kcy;&amp;kcy;&amp;acy;&amp;vcy;&amp;iecy;&amp;iecy;&amp;v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798" y="467265"/>
            <a:ext cx="487680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19659" y="1806896"/>
            <a:ext cx="2501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Ие</a:t>
            </a:r>
            <a:r>
              <a:rPr lang="en-US" dirty="0" smtClean="0"/>
              <a:t>h</a:t>
            </a:r>
            <a:r>
              <a:rPr lang="ru-RU" dirty="0" smtClean="0"/>
              <a:t>уда </a:t>
            </a:r>
            <a:r>
              <a:rPr lang="ru-RU" dirty="0"/>
              <a:t>Маккавей. </a:t>
            </a:r>
            <a:endParaRPr lang="ru-RU" dirty="0" smtClean="0"/>
          </a:p>
          <a:p>
            <a:pPr algn="ctr"/>
            <a:r>
              <a:rPr lang="ru-RU" sz="1400" dirty="0" smtClean="0"/>
              <a:t>Гравюра </a:t>
            </a:r>
            <a:r>
              <a:rPr lang="ru-RU" sz="1400" dirty="0"/>
              <a:t>из «Книг Маккавеев»</a:t>
            </a:r>
          </a:p>
        </p:txBody>
      </p:sp>
    </p:spTree>
    <p:extLst>
      <p:ext uri="{BB962C8B-B14F-4D97-AF65-F5344CB8AC3E}">
        <p14:creationId xmlns:p14="http://schemas.microsoft.com/office/powerpoint/2010/main" val="186227535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491865"/>
            <a:ext cx="1079551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И </a:t>
            </a:r>
            <a:r>
              <a:rPr lang="ru-RU" i="1" dirty="0"/>
              <a:t>установил Иуда и братья </a:t>
            </a:r>
            <a:r>
              <a:rPr lang="ru-RU" i="1" dirty="0" smtClean="0"/>
              <a:t>его, </a:t>
            </a:r>
            <a:r>
              <a:rPr lang="ru-RU" i="1" dirty="0"/>
              <a:t>и всё собрание Израиля, </a:t>
            </a:r>
            <a:endParaRPr lang="ru-RU" i="1" dirty="0" smtClean="0"/>
          </a:p>
          <a:p>
            <a:pPr algn="ctr"/>
            <a:r>
              <a:rPr lang="ru-RU" i="1" dirty="0" smtClean="0"/>
              <a:t>чтобы </a:t>
            </a:r>
            <a:r>
              <a:rPr lang="ru-RU" i="1" dirty="0"/>
              <a:t>дни обновления жертвенника празднуемы были с весельем и радостью, </a:t>
            </a:r>
            <a:endParaRPr lang="ru-RU" i="1" dirty="0" smtClean="0"/>
          </a:p>
          <a:p>
            <a:pPr algn="ctr"/>
            <a:r>
              <a:rPr lang="ru-RU" i="1" dirty="0" smtClean="0"/>
              <a:t>в </a:t>
            </a:r>
            <a:r>
              <a:rPr lang="ru-RU" i="1" dirty="0"/>
              <a:t>своё время, каждый год восемь дней</a:t>
            </a:r>
            <a:r>
              <a:rPr lang="ru-RU" i="1" dirty="0" smtClean="0"/>
              <a:t>,</a:t>
            </a:r>
          </a:p>
          <a:p>
            <a:pPr algn="ctr"/>
            <a:r>
              <a:rPr lang="ru-RU" i="1" dirty="0" smtClean="0"/>
              <a:t>от двадцать пятого </a:t>
            </a:r>
            <a:r>
              <a:rPr lang="ru-RU" i="1" dirty="0"/>
              <a:t>дня месяца </a:t>
            </a:r>
            <a:r>
              <a:rPr lang="ru-RU" i="1" dirty="0" smtClean="0"/>
              <a:t>Кислев.</a:t>
            </a:r>
            <a:endParaRPr lang="ru-RU" dirty="0"/>
          </a:p>
          <a:p>
            <a:r>
              <a:rPr lang="ru-RU" sz="1400" dirty="0" smtClean="0"/>
              <a:t>                                                                                                                  (</a:t>
            </a:r>
            <a:r>
              <a:rPr lang="ru-RU" sz="1400" dirty="0">
                <a:hlinkClick r:id="rId2" tooltip="Первая книга Маккавейская"/>
              </a:rPr>
              <a:t>1Макк. </a:t>
            </a:r>
            <a:r>
              <a:rPr lang="ru-RU" sz="1400" dirty="0">
                <a:hlinkClick r:id="rId3" tooltip="s:Первая книга Маккавейская"/>
              </a:rPr>
              <a:t>4:36-59</a:t>
            </a:r>
            <a:r>
              <a:rPr lang="ru-RU" sz="1400" dirty="0"/>
              <a:t>)</a:t>
            </a:r>
          </a:p>
          <a:p>
            <a:endParaRPr lang="ru-RU" dirty="0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670" y="778700"/>
            <a:ext cx="4537173" cy="340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79141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6940" y="408905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Веселятся и радуются евреи 8 праздничных дней, </a:t>
            </a:r>
          </a:p>
          <a:p>
            <a:pPr algn="ctr"/>
            <a:r>
              <a:rPr lang="ru-RU" dirty="0" smtClean="0"/>
              <a:t>но одна проблема омрачает им праздник: </a:t>
            </a:r>
          </a:p>
          <a:p>
            <a:pPr algn="ctr"/>
            <a:r>
              <a:rPr lang="ru-RU" dirty="0" smtClean="0"/>
              <a:t>кто прав Шаммай или Гилель?</a:t>
            </a:r>
          </a:p>
          <a:p>
            <a:pPr algn="ctr"/>
            <a:r>
              <a:rPr lang="ru-RU" dirty="0" smtClean="0"/>
              <a:t> Сколько свечей зажигать в первый день Хануки </a:t>
            </a:r>
          </a:p>
          <a:p>
            <a:pPr algn="ctr"/>
            <a:r>
              <a:rPr lang="ru-RU" dirty="0" smtClean="0"/>
              <a:t>– одну или восемь? А во второй - две или семь? </a:t>
            </a:r>
          </a:p>
          <a:p>
            <a:pPr algn="ctr"/>
            <a:r>
              <a:rPr lang="ru-RU" dirty="0" smtClean="0"/>
              <a:t>Каждый день по дороге в синагогу и по дороге из синагоги спорят бедняги, устали не зная…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223" y="486006"/>
            <a:ext cx="4069433" cy="315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3962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6219" y="4500158"/>
            <a:ext cx="8434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26 Кислева </a:t>
            </a:r>
            <a:r>
              <a:rPr lang="ru-RU" sz="1600" b="1" dirty="0" smtClean="0"/>
              <a:t>5731 г. </a:t>
            </a:r>
            <a:r>
              <a:rPr lang="ru-RU" sz="1600" dirty="0" smtClean="0"/>
              <a:t>(24.12.70).</a:t>
            </a:r>
          </a:p>
          <a:p>
            <a:pPr algn="ctr"/>
            <a:r>
              <a:rPr lang="ru-RU" sz="1600" dirty="0" smtClean="0"/>
              <a:t> Судебная коллегия по уголовным делам Ленинградского городского суда </a:t>
            </a:r>
          </a:p>
          <a:p>
            <a:pPr algn="ctr"/>
            <a:r>
              <a:rPr lang="ru-RU" sz="1600" dirty="0" smtClean="0"/>
              <a:t>приговорила Марка Дымшица и Эдуарда Кузнецова к смертной казни за «измену родине», </a:t>
            </a:r>
          </a:p>
          <a:p>
            <a:pPr algn="ctr"/>
            <a:r>
              <a:rPr lang="ru-RU" sz="1600" dirty="0" smtClean="0"/>
              <a:t>Иосифа Менделевича к 15 годам лишения свободы, </a:t>
            </a:r>
          </a:p>
          <a:p>
            <a:pPr algn="ctr"/>
            <a:r>
              <a:rPr lang="ru-RU" sz="1600" dirty="0" smtClean="0"/>
              <a:t>Арье Хноха к 13 годам, Анатолия Альтмана к 12 годам,</a:t>
            </a:r>
          </a:p>
          <a:p>
            <a:pPr algn="ctr"/>
            <a:r>
              <a:rPr lang="ru-RU" sz="1600" dirty="0" smtClean="0"/>
              <a:t> Сильву Залмасон и Бориса Пэнсона – к 10 годам. </a:t>
            </a:r>
          </a:p>
        </p:txBody>
      </p:sp>
      <p:pic>
        <p:nvPicPr>
          <p:cNvPr id="5" name="Picture 2" descr="&amp;Kcy;&amp;acy;&amp;rcy;&amp;tcy;&amp;icy;&amp;ncy;&amp;kcy;&amp;icy; &amp;pcy;&amp;ocy; &amp;zcy;&amp;acy;&amp;pcy;&amp;rcy;&amp;ocy;&amp;scy;&amp;ucy; &amp;lcy;&amp;iecy;&amp;ncy;&amp;icy;&amp;ncy;&amp;gcy;&amp;rcy;&amp;acy;&amp;dcy;&amp;scy;&amp;kcy;&amp;ocy;&amp;iecy; &amp;dcy;&amp;iecy;&amp;lcy;&amp;ocy; 19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986" y="606208"/>
            <a:ext cx="666750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75583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93341" y="1888660"/>
            <a:ext cx="70821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Этот приговор вызвал бурную волну протестов мировой общественности,</a:t>
            </a:r>
          </a:p>
          <a:p>
            <a:pPr algn="ctr"/>
            <a:r>
              <a:rPr lang="ru-RU" sz="1600" dirty="0" smtClean="0"/>
              <a:t> в которых приняли участие даже компартии ряда стран свободного мира. </a:t>
            </a:r>
          </a:p>
          <a:p>
            <a:pPr algn="ctr"/>
            <a:r>
              <a:rPr lang="ru-RU" sz="1600" dirty="0" smtClean="0"/>
              <a:t>Такая реакция в мире,</a:t>
            </a:r>
          </a:p>
          <a:p>
            <a:pPr algn="ctr"/>
            <a:r>
              <a:rPr lang="ru-RU" sz="1600" dirty="0" smtClean="0"/>
              <a:t> а также протесты еврейских активистов и диссидентов </a:t>
            </a:r>
          </a:p>
          <a:p>
            <a:pPr algn="ctr"/>
            <a:r>
              <a:rPr lang="ru-RU" sz="1600" dirty="0" smtClean="0"/>
              <a:t>внутри страны вынудили власти СССР 1.12.1971 </a:t>
            </a:r>
            <a:r>
              <a:rPr lang="ru-RU" sz="1600" b="1" dirty="0" smtClean="0"/>
              <a:t>(4 Тевета 5731</a:t>
            </a:r>
            <a:r>
              <a:rPr lang="ru-RU" sz="1600" dirty="0" smtClean="0"/>
              <a:t>) года </a:t>
            </a:r>
          </a:p>
          <a:p>
            <a:pPr algn="ctr"/>
            <a:r>
              <a:rPr lang="ru-RU" sz="1600" dirty="0" smtClean="0"/>
              <a:t> заменить приговор о смертной казни </a:t>
            </a:r>
          </a:p>
          <a:p>
            <a:pPr algn="ctr"/>
            <a:r>
              <a:rPr lang="ru-RU" sz="1600" dirty="0" smtClean="0"/>
              <a:t>М. Дымшицу и Э. Кузнецову на 15 лет заключения, </a:t>
            </a:r>
          </a:p>
          <a:p>
            <a:pPr algn="ctr"/>
            <a:r>
              <a:rPr lang="ru-RU" sz="1600" dirty="0" smtClean="0"/>
              <a:t>И. Менделевичу срок заключения был сокращен до 12-ти, </a:t>
            </a:r>
          </a:p>
          <a:p>
            <a:pPr algn="ctr"/>
            <a:r>
              <a:rPr lang="ru-RU" sz="1600" dirty="0" smtClean="0"/>
              <a:t>А. Хноху и А. Альтману — до 10-ти лет.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9039" y="5022738"/>
            <a:ext cx="11109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/>
              <a:t>Подробнее поговорим об этом при обсуждении месяца Сиван.</a:t>
            </a:r>
          </a:p>
          <a:p>
            <a:pPr algn="ctr"/>
            <a:r>
              <a:rPr lang="ru-RU" sz="1600" i="1" dirty="0"/>
              <a:t>по теме </a:t>
            </a:r>
            <a:r>
              <a:rPr lang="ru-RU" sz="1600" i="1" dirty="0" smtClean="0"/>
              <a:t> 15.6.1970  </a:t>
            </a:r>
            <a:r>
              <a:rPr lang="ru-RU" sz="1600" b="1" i="1" dirty="0" smtClean="0"/>
              <a:t>(11 </a:t>
            </a:r>
            <a:r>
              <a:rPr lang="ru-RU" sz="1600" b="1" i="1" dirty="0"/>
              <a:t>Сивана </a:t>
            </a:r>
            <a:r>
              <a:rPr lang="ru-RU" sz="1600" b="1" i="1" dirty="0" smtClean="0"/>
              <a:t>5730</a:t>
            </a:r>
            <a:r>
              <a:rPr lang="ru-RU" sz="1600" i="1" dirty="0" smtClean="0"/>
              <a:t>) года  </a:t>
            </a:r>
          </a:p>
          <a:p>
            <a:pPr algn="ctr"/>
            <a:r>
              <a:rPr lang="ru-RU" sz="1600" i="1" dirty="0" smtClean="0"/>
              <a:t>«в </a:t>
            </a:r>
            <a:r>
              <a:rPr lang="ru-RU" sz="1600" i="1" dirty="0"/>
              <a:t>аэропорту «Смольный» под Ленинградом и в Приозерске были арестованы </a:t>
            </a:r>
            <a:endParaRPr lang="ru-RU" sz="1600" i="1" dirty="0" smtClean="0"/>
          </a:p>
          <a:p>
            <a:pPr algn="ctr"/>
            <a:r>
              <a:rPr lang="ru-RU" sz="1600" i="1" dirty="0" smtClean="0"/>
              <a:t>одиннадцать </a:t>
            </a:r>
            <a:r>
              <a:rPr lang="ru-RU" sz="1600" i="1" dirty="0"/>
              <a:t>еврейских активистов по подозрению в попытке захвата самолета</a:t>
            </a:r>
            <a:r>
              <a:rPr lang="ru-RU" sz="1600" i="1" dirty="0" smtClean="0"/>
              <a:t>.» </a:t>
            </a:r>
            <a:endParaRPr lang="ru-RU" sz="1600" i="1" dirty="0"/>
          </a:p>
        </p:txBody>
      </p:sp>
      <p:pic>
        <p:nvPicPr>
          <p:cNvPr id="6" name="Picture 2" descr="&amp;Kcy;&amp;acy;&amp;rcy;&amp;tcy;&amp;icy;&amp;ncy;&amp;kcy;&amp;icy; &amp;pcy;&amp;ocy; &amp;zcy;&amp;acy;&amp;pcy;&amp;rcy;&amp;ocy;&amp;scy;&amp;ucy; &amp;scy;&amp;acy;&amp;mcy;&amp;ocy;&amp;lcy;&amp;iecy;&amp;tcy;&amp;ncy;&amp;ocy;&amp;iecy; &amp;dcy;&amp;iecy;&amp;lcy;&amp;o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79" y="664577"/>
            <a:ext cx="4530097" cy="393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50167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8675" y="5138736"/>
            <a:ext cx="106708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  В </a:t>
            </a:r>
            <a:r>
              <a:rPr lang="ru-RU" sz="1600" dirty="0" smtClean="0"/>
              <a:t>месяце </a:t>
            </a:r>
            <a:r>
              <a:rPr lang="ru-RU" sz="1600" b="1" dirty="0" smtClean="0"/>
              <a:t>Ияр 5676 г. </a:t>
            </a:r>
            <a:r>
              <a:rPr lang="ru-RU" sz="1600" dirty="0" smtClean="0"/>
              <a:t>(в мае 1916) </a:t>
            </a:r>
            <a:r>
              <a:rPr lang="ru-RU" sz="1600" dirty="0"/>
              <a:t>правительства Великобритании и Франции заключили секретное соглашение относительно раздела Османской империи между союзными </a:t>
            </a:r>
            <a:r>
              <a:rPr lang="ru-RU" sz="1600" dirty="0" smtClean="0"/>
              <a:t>державами.</a:t>
            </a:r>
          </a:p>
          <a:p>
            <a:pPr algn="ctr"/>
            <a:r>
              <a:rPr lang="ru-RU" sz="1600" dirty="0" smtClean="0"/>
              <a:t>Россия </a:t>
            </a:r>
            <a:r>
              <a:rPr lang="ru-RU" sz="1600" dirty="0"/>
              <a:t>была поставлена в известность о переговорах </a:t>
            </a:r>
            <a:endParaRPr lang="ru-RU" sz="1600" dirty="0" smtClean="0"/>
          </a:p>
          <a:p>
            <a:pPr algn="ctr"/>
            <a:r>
              <a:rPr lang="ru-RU" sz="1600" dirty="0" smtClean="0"/>
              <a:t>и </a:t>
            </a:r>
            <a:r>
              <a:rPr lang="ru-RU" sz="1600" dirty="0"/>
              <a:t>согласилась с условиями подготовленного документа.  </a:t>
            </a:r>
            <a:endParaRPr lang="ru-RU" dirty="0"/>
          </a:p>
        </p:txBody>
      </p:sp>
      <p:pic>
        <p:nvPicPr>
          <p:cNvPr id="4098" name="Picture 2" descr="&amp;Kcy;&amp;acy;&amp;rcy;&amp;tcy;&amp;icy;&amp;ncy;&amp;kcy;&amp;icy; &amp;pcy;&amp;ocy; &amp;zcy;&amp;acy;&amp;pcy;&amp;rcy;&amp;ocy;&amp;scy;&amp;ucy; &amp;Scy;&amp;ocy;&amp;gcy;&amp;lcy;&amp;acy;&amp;shcy;&amp;iecy;&amp;ncy;&amp;icy;&amp;iecy; &amp;Scy;&amp;acy;&amp;jcy;&amp;kcy;&amp;scy;&amp;acy; -&amp;Pcy;&amp;icy;&amp;kcy;&amp;o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10" y="1791218"/>
            <a:ext cx="4036357" cy="310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61493" y="715738"/>
            <a:ext cx="5400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Декларации </a:t>
            </a:r>
            <a:r>
              <a:rPr lang="ru-RU" b="1" dirty="0" smtClean="0"/>
              <a:t>Бальфура и </a:t>
            </a:r>
            <a:r>
              <a:rPr lang="ru-RU" b="1" dirty="0"/>
              <a:t>Подмандатная Палестина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01292" y="1284646"/>
            <a:ext cx="5921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/>
              <a:t>Предистория</a:t>
            </a:r>
            <a:r>
              <a:rPr lang="ru-RU" b="1" i="1" u="sng" dirty="0" smtClean="0"/>
              <a:t>: </a:t>
            </a:r>
            <a:r>
              <a:rPr lang="ru-RU" i="1" u="sng" dirty="0"/>
              <a:t>5676 год (1916). Соглашение Сайкса -Пико</a:t>
            </a:r>
            <a:r>
              <a:rPr lang="ru-RU" dirty="0"/>
              <a:t> </a:t>
            </a:r>
            <a:endParaRPr lang="ru-RU" b="1" i="1" u="sng" dirty="0"/>
          </a:p>
        </p:txBody>
      </p:sp>
    </p:spTree>
    <p:extLst>
      <p:ext uri="{BB962C8B-B14F-4D97-AF65-F5344CB8AC3E}">
        <p14:creationId xmlns:p14="http://schemas.microsoft.com/office/powerpoint/2010/main" val="167436638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61493" y="715738"/>
            <a:ext cx="5400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Декларации </a:t>
            </a:r>
            <a:r>
              <a:rPr lang="ru-RU" b="1" dirty="0" smtClean="0"/>
              <a:t>Бальфура и </a:t>
            </a:r>
            <a:r>
              <a:rPr lang="ru-RU" b="1" dirty="0"/>
              <a:t>Подмандатная Палестина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25163" y="1167008"/>
            <a:ext cx="2473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/>
              <a:t>Декларация</a:t>
            </a:r>
            <a:r>
              <a:rPr lang="ru-RU" b="1" i="1" u="sng" dirty="0"/>
              <a:t> </a:t>
            </a:r>
            <a:r>
              <a:rPr lang="ru-RU" b="1" i="1" u="sng" dirty="0" smtClean="0"/>
              <a:t>Бальфура</a:t>
            </a:r>
            <a:endParaRPr lang="ru-RU" i="1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39554" y="4533944"/>
            <a:ext cx="950789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   </a:t>
            </a:r>
            <a:r>
              <a:rPr lang="ru-RU" sz="1600" dirty="0"/>
              <a:t>Это официальное заявление британского правительства</a:t>
            </a:r>
            <a:r>
              <a:rPr lang="ru-RU" sz="1600" dirty="0" smtClean="0"/>
              <a:t>,</a:t>
            </a:r>
          </a:p>
          <a:p>
            <a:pPr algn="ctr"/>
            <a:r>
              <a:rPr lang="ru-RU" sz="1600" dirty="0" smtClean="0"/>
              <a:t>в </a:t>
            </a:r>
            <a:r>
              <a:rPr lang="ru-RU" sz="1600" dirty="0"/>
              <a:t>форме письма министра иностранных дел Великобритании лорда Артура Бальфура </a:t>
            </a:r>
            <a:endParaRPr lang="ru-RU" sz="1600" dirty="0" smtClean="0"/>
          </a:p>
          <a:p>
            <a:pPr algn="ctr"/>
            <a:r>
              <a:rPr lang="ru-RU" sz="1600" dirty="0" smtClean="0"/>
              <a:t>лорду </a:t>
            </a:r>
            <a:r>
              <a:rPr lang="ru-RU" sz="1600" dirty="0"/>
              <a:t>Лайонелу Уолтеру Ротшильду от </a:t>
            </a:r>
            <a:r>
              <a:rPr lang="ru-RU" sz="1600" b="1" dirty="0"/>
              <a:t>17 Хешвана 5678 </a:t>
            </a:r>
            <a:r>
              <a:rPr lang="ru-RU" sz="1600" b="1" dirty="0" smtClean="0"/>
              <a:t>г. </a:t>
            </a:r>
            <a:r>
              <a:rPr lang="ru-RU" sz="1600" dirty="0" smtClean="0"/>
              <a:t>(2 </a:t>
            </a:r>
            <a:r>
              <a:rPr lang="ru-RU" sz="1600" dirty="0"/>
              <a:t>ноября </a:t>
            </a:r>
            <a:r>
              <a:rPr lang="ru-RU" sz="1600" dirty="0" smtClean="0"/>
              <a:t>1917)</a:t>
            </a:r>
            <a:r>
              <a:rPr lang="ru-RU" sz="1600" b="1" dirty="0" smtClean="0"/>
              <a:t> </a:t>
            </a:r>
            <a:r>
              <a:rPr lang="ru-RU" sz="1600" dirty="0"/>
              <a:t>, </a:t>
            </a:r>
            <a:endParaRPr lang="ru-RU" sz="1600" dirty="0" smtClean="0"/>
          </a:p>
          <a:p>
            <a:pPr algn="ctr"/>
            <a:r>
              <a:rPr lang="ru-RU" sz="1600" dirty="0" smtClean="0"/>
              <a:t>в </a:t>
            </a:r>
            <a:r>
              <a:rPr lang="ru-RU" sz="1600" dirty="0"/>
              <a:t>котором выражена поддержка </a:t>
            </a:r>
            <a:r>
              <a:rPr lang="ru-RU" sz="1600" b="1" i="1" dirty="0"/>
              <a:t>"созданию еврейского национального очага в Палестине"</a:t>
            </a:r>
            <a:r>
              <a:rPr lang="ru-RU" sz="1600" dirty="0"/>
              <a:t>. </a:t>
            </a:r>
            <a:endParaRPr lang="ru-RU" sz="1600" dirty="0" smtClean="0"/>
          </a:p>
          <a:p>
            <a:pPr algn="ctr"/>
            <a:r>
              <a:rPr lang="ru-RU" sz="1600" dirty="0" smtClean="0"/>
              <a:t>Британское </a:t>
            </a:r>
            <a:r>
              <a:rPr lang="ru-RU" sz="1600" dirty="0"/>
              <a:t>правительство брало на себя обязательства </a:t>
            </a:r>
            <a:endParaRPr lang="ru-RU" sz="1600" dirty="0" smtClean="0"/>
          </a:p>
          <a:p>
            <a:pPr algn="ctr"/>
            <a:r>
              <a:rPr lang="ru-RU" sz="1600" b="1" i="1" dirty="0" smtClean="0"/>
              <a:t>"</a:t>
            </a:r>
            <a:r>
              <a:rPr lang="ru-RU" sz="1600" b="1" i="1" dirty="0"/>
              <a:t>приложить всемерные усилия для содействия достижению этой цели".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65" y="1618278"/>
            <a:ext cx="7356076" cy="167668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39554" y="2217035"/>
            <a:ext cx="87894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 smtClean="0"/>
          </a:p>
          <a:p>
            <a:pPr algn="ctr"/>
            <a:endParaRPr lang="ru-RU" b="1" i="1" dirty="0" smtClean="0">
              <a:solidFill>
                <a:srgbClr val="FF0000"/>
              </a:solidFill>
            </a:endParaRPr>
          </a:p>
          <a:p>
            <a:pPr algn="ctr"/>
            <a:endParaRPr lang="ru-RU" b="1" i="1" dirty="0">
              <a:solidFill>
                <a:srgbClr val="FF0000"/>
              </a:solidFill>
            </a:endParaRPr>
          </a:p>
          <a:p>
            <a:pPr algn="ctr"/>
            <a:endParaRPr lang="ru-RU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Я </a:t>
            </a:r>
            <a:r>
              <a:rPr lang="ru-RU" b="1" i="1" dirty="0">
                <a:solidFill>
                  <a:srgbClr val="FF0000"/>
                </a:solidFill>
              </a:rPr>
              <a:t>был бы весьма признателен Вам , если бы Вы довели эту </a:t>
            </a:r>
            <a:r>
              <a:rPr lang="ru-RU" b="1" i="1" dirty="0" smtClean="0">
                <a:solidFill>
                  <a:srgbClr val="FF0000"/>
                </a:solidFill>
              </a:rPr>
              <a:t>Декларацию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>
                <a:solidFill>
                  <a:srgbClr val="FF0000"/>
                </a:solidFill>
              </a:rPr>
              <a:t>до сведения Сионистской </a:t>
            </a:r>
            <a:r>
              <a:rPr lang="ru-RU" b="1" i="1" dirty="0" smtClean="0">
                <a:solidFill>
                  <a:srgbClr val="FF0000"/>
                </a:solidFill>
              </a:rPr>
              <a:t>Федерации</a:t>
            </a:r>
            <a:r>
              <a:rPr lang="ru-RU" b="1" i="1" dirty="0"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Искренне </a:t>
            </a:r>
            <a:r>
              <a:rPr lang="ru-RU" b="1" i="1" dirty="0">
                <a:solidFill>
                  <a:srgbClr val="FF0000"/>
                </a:solidFill>
              </a:rPr>
              <a:t>Ваш</a:t>
            </a:r>
            <a:r>
              <a:rPr lang="ru-RU" b="1" i="1" dirty="0" smtClean="0">
                <a:solidFill>
                  <a:srgbClr val="FF0000"/>
                </a:solidFill>
              </a:rPr>
              <a:t>,</a:t>
            </a:r>
            <a:endParaRPr lang="ru-RU" b="1" i="1" dirty="0" smtClean="0"/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Артур </a:t>
            </a:r>
            <a:r>
              <a:rPr lang="ru-RU" b="1" i="1" dirty="0">
                <a:solidFill>
                  <a:srgbClr val="FF0000"/>
                </a:solidFill>
              </a:rPr>
              <a:t>Джеймс Бальфур.</a:t>
            </a:r>
          </a:p>
        </p:txBody>
      </p:sp>
    </p:spTree>
    <p:extLst>
      <p:ext uri="{BB962C8B-B14F-4D97-AF65-F5344CB8AC3E}">
        <p14:creationId xmlns:p14="http://schemas.microsoft.com/office/powerpoint/2010/main" val="139592345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56039" y="3222531"/>
            <a:ext cx="52334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25 Кислева 5681 </a:t>
            </a:r>
            <a:r>
              <a:rPr lang="ru-RU" b="1" dirty="0" smtClean="0"/>
              <a:t>г </a:t>
            </a:r>
            <a:r>
              <a:rPr lang="ru-RU" dirty="0" smtClean="0"/>
              <a:t>(6.12.1920). </a:t>
            </a:r>
          </a:p>
          <a:p>
            <a:pPr algn="ctr"/>
            <a:r>
              <a:rPr lang="ru-RU" dirty="0" smtClean="0"/>
              <a:t>Документ </a:t>
            </a:r>
          </a:p>
          <a:p>
            <a:pPr algn="ctr"/>
            <a:r>
              <a:rPr lang="ru-RU" dirty="0" smtClean="0"/>
              <a:t>о </a:t>
            </a:r>
            <a:r>
              <a:rPr lang="ru-RU" dirty="0"/>
              <a:t>Мандате Великобритании над </a:t>
            </a:r>
            <a:r>
              <a:rPr lang="ru-RU" dirty="0" smtClean="0"/>
              <a:t>Эрец-Исраэль</a:t>
            </a:r>
          </a:p>
          <a:p>
            <a:pPr algn="ctr"/>
            <a:r>
              <a:rPr lang="ru-RU" b="1" dirty="0" smtClean="0"/>
              <a:t>представлен </a:t>
            </a:r>
            <a:r>
              <a:rPr lang="ru-RU" b="1" dirty="0"/>
              <a:t>на </a:t>
            </a:r>
            <a:r>
              <a:rPr lang="ru-RU" b="1" dirty="0" smtClean="0"/>
              <a:t>утверждение</a:t>
            </a:r>
          </a:p>
          <a:p>
            <a:pPr algn="ctr"/>
            <a:r>
              <a:rPr lang="ru-RU" dirty="0"/>
              <a:t>Комиссии Лиги </a:t>
            </a:r>
            <a:r>
              <a:rPr lang="ru-RU" dirty="0" smtClean="0"/>
              <a:t>Наций.</a:t>
            </a:r>
            <a:r>
              <a:rPr lang="ru-RU" sz="1600" dirty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61493" y="715738"/>
            <a:ext cx="5400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Декларации </a:t>
            </a:r>
            <a:r>
              <a:rPr lang="ru-RU" b="1" dirty="0" smtClean="0"/>
              <a:t>Бальфура и </a:t>
            </a:r>
            <a:r>
              <a:rPr lang="ru-RU" b="1" dirty="0"/>
              <a:t>Подмандатная Палестина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24944" y="1365446"/>
            <a:ext cx="82624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u="sng" dirty="0" smtClean="0"/>
              <a:t>5679-5681 (1918-20) гг. </a:t>
            </a:r>
            <a:r>
              <a:rPr lang="ru-RU" i="1" u="sng" dirty="0"/>
              <a:t>Британское военное управление в </a:t>
            </a:r>
            <a:r>
              <a:rPr lang="ru-RU" i="1" u="sng" dirty="0" smtClean="0"/>
              <a:t>Палестине,</a:t>
            </a:r>
          </a:p>
          <a:p>
            <a:pPr algn="ctr"/>
            <a:r>
              <a:rPr lang="ru-RU" dirty="0"/>
              <a:t>носившее название "Администрация оккупированных территорий противника".</a:t>
            </a:r>
          </a:p>
          <a:p>
            <a:r>
              <a:rPr lang="ru-RU" dirty="0"/>
              <a:t> </a:t>
            </a:r>
            <a:endParaRPr lang="ru-RU" i="1" u="sng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423" y="2110377"/>
            <a:ext cx="2953083" cy="377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4880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61493" y="715738"/>
            <a:ext cx="5400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Декларации </a:t>
            </a:r>
            <a:r>
              <a:rPr lang="ru-RU" b="1" dirty="0" smtClean="0"/>
              <a:t>Бальфура и </a:t>
            </a:r>
            <a:r>
              <a:rPr lang="ru-RU" b="1" dirty="0"/>
              <a:t>Подмандатная Палестина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85145" y="2286379"/>
            <a:ext cx="43781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Палестинский фунт</a:t>
            </a:r>
            <a:r>
              <a:rPr lang="ru-RU" dirty="0"/>
              <a:t> — денежная </a:t>
            </a:r>
            <a:r>
              <a:rPr lang="ru-RU" dirty="0" smtClean="0"/>
              <a:t>единица</a:t>
            </a:r>
            <a:endParaRPr lang="ru-RU" dirty="0"/>
          </a:p>
          <a:p>
            <a:pPr algn="ctr"/>
            <a:r>
              <a:rPr lang="ru-RU" dirty="0"/>
              <a:t>британской подмандатной территории </a:t>
            </a:r>
            <a:endParaRPr lang="ru-RU" dirty="0" smtClean="0"/>
          </a:p>
          <a:p>
            <a:pPr algn="ctr"/>
            <a:r>
              <a:rPr lang="ru-RU" dirty="0" smtClean="0"/>
              <a:t>Палестина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1245" y="4015774"/>
            <a:ext cx="108421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Великобритания </a:t>
            </a:r>
            <a:r>
              <a:rPr lang="ru-RU" dirty="0"/>
              <a:t>получила от Лиги Наций мандат на управление Палестиной </a:t>
            </a:r>
            <a:endParaRPr lang="ru-RU" dirty="0" smtClean="0"/>
          </a:p>
          <a:p>
            <a:pPr algn="ctr"/>
            <a:r>
              <a:rPr lang="ru-RU" dirty="0" smtClean="0"/>
              <a:t>на </a:t>
            </a:r>
            <a:r>
              <a:rPr lang="ru-RU" dirty="0"/>
              <a:t>конференции в Сан-Ремо, состоявшейся в </a:t>
            </a:r>
            <a:r>
              <a:rPr lang="ru-RU" dirty="0" smtClean="0"/>
              <a:t>5681 г. (1920 г.). </a:t>
            </a:r>
          </a:p>
          <a:p>
            <a:pPr algn="ctr"/>
            <a:r>
              <a:rPr lang="ru-RU" dirty="0" smtClean="0"/>
              <a:t>На </a:t>
            </a:r>
            <a:r>
              <a:rPr lang="ru-RU" dirty="0"/>
              <a:t>Великобританию возлагалась </a:t>
            </a:r>
            <a:r>
              <a:rPr lang="ru-RU" b="1" dirty="0"/>
              <a:t>ответственность</a:t>
            </a:r>
            <a:r>
              <a:rPr lang="ru-RU" dirty="0"/>
              <a:t> за выполнение </a:t>
            </a:r>
            <a:r>
              <a:rPr lang="ru-RU" dirty="0" smtClean="0"/>
              <a:t>Декларации </a:t>
            </a:r>
            <a:r>
              <a:rPr lang="ru-RU" dirty="0"/>
              <a:t>Бальфура </a:t>
            </a:r>
            <a:r>
              <a:rPr lang="ru-RU" b="1" dirty="0"/>
              <a:t>путем переговоров </a:t>
            </a:r>
            <a:r>
              <a:rPr lang="ru-RU" dirty="0"/>
              <a:t>с </a:t>
            </a:r>
            <a:r>
              <a:rPr lang="ru-RU" b="1" dirty="0"/>
              <a:t>"соответствующим еврейским агентством... за счет осуществления еврейской </a:t>
            </a:r>
            <a:r>
              <a:rPr lang="ru-RU" b="1" dirty="0" smtClean="0"/>
              <a:t>иммиграции...</a:t>
            </a:r>
          </a:p>
          <a:p>
            <a:pPr algn="ctr"/>
            <a:r>
              <a:rPr lang="ru-RU" b="1" dirty="0" smtClean="0"/>
              <a:t>и </a:t>
            </a:r>
            <a:r>
              <a:rPr lang="ru-RU" b="1" dirty="0"/>
              <a:t>поощрения поселенческой деятельности". </a:t>
            </a:r>
            <a:endParaRPr lang="ru-RU" b="1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мандате также признавалась историческая связь еврейского народа с Палестиной.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61493" y="1110982"/>
            <a:ext cx="5421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u="sng" dirty="0" smtClean="0"/>
              <a:t>5681-5709 (1920-1948)гг  </a:t>
            </a:r>
            <a:r>
              <a:rPr lang="ru-RU" i="1" u="sng" dirty="0"/>
              <a:t>Подмандатная Палестина </a:t>
            </a:r>
            <a:endParaRPr lang="ru-RU" dirty="0"/>
          </a:p>
        </p:txBody>
      </p:sp>
      <p:pic>
        <p:nvPicPr>
          <p:cNvPr id="7170" name="Picture 2" descr="1 &amp;fcy;&amp;ucy;&amp;ncy;&amp;tcy; 1939 &amp;gcy;&amp;ocy;&amp;d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383" y="2086027"/>
            <a:ext cx="28575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630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5232" y="3914252"/>
            <a:ext cx="116520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26 Кислева 5264 </a:t>
            </a:r>
            <a:r>
              <a:rPr lang="ru-RU" b="1" dirty="0" smtClean="0"/>
              <a:t>года.</a:t>
            </a:r>
            <a:endParaRPr lang="ru-RU" dirty="0" smtClean="0"/>
          </a:p>
          <a:p>
            <a:pPr algn="ctr"/>
            <a:r>
              <a:rPr lang="ru-RU" dirty="0" smtClean="0"/>
              <a:t>Родился  Ми́шель </a:t>
            </a:r>
            <a:r>
              <a:rPr lang="ru-RU" dirty="0"/>
              <a:t>де </a:t>
            </a:r>
            <a:r>
              <a:rPr lang="ru-RU" dirty="0" smtClean="0"/>
              <a:t>Нострдам (</a:t>
            </a:r>
            <a:r>
              <a:rPr lang="en-US" dirty="0"/>
              <a:t>Michel de </a:t>
            </a:r>
            <a:r>
              <a:rPr lang="en-US" dirty="0" err="1"/>
              <a:t>Nostredame</a:t>
            </a:r>
            <a:r>
              <a:rPr lang="en-US" dirty="0" smtClean="0"/>
              <a:t>,</a:t>
            </a:r>
            <a:r>
              <a:rPr lang="ru-RU" dirty="0" smtClean="0"/>
              <a:t>) </a:t>
            </a:r>
            <a:r>
              <a:rPr lang="ru-RU" dirty="0"/>
              <a:t>(14.12.1503 </a:t>
            </a:r>
            <a:r>
              <a:rPr lang="ru-RU" dirty="0" smtClean="0"/>
              <a:t>—5 Таммуза5326/ </a:t>
            </a:r>
            <a:r>
              <a:rPr lang="ru-RU" dirty="0"/>
              <a:t>2.07.1566</a:t>
            </a:r>
            <a:r>
              <a:rPr lang="ru-RU" dirty="0" smtClean="0"/>
              <a:t>), </a:t>
            </a:r>
          </a:p>
          <a:p>
            <a:pPr algn="ctr"/>
            <a:r>
              <a:rPr lang="ru-RU" dirty="0" smtClean="0"/>
              <a:t>известный </a:t>
            </a:r>
            <a:r>
              <a:rPr lang="ru-RU" dirty="0"/>
              <a:t>также как </a:t>
            </a:r>
            <a:r>
              <a:rPr lang="ru-RU" dirty="0" smtClean="0"/>
              <a:t>Нострада́мус,</a:t>
            </a:r>
          </a:p>
          <a:p>
            <a:pPr algn="ctr"/>
            <a:r>
              <a:rPr lang="ru-RU" dirty="0" smtClean="0"/>
              <a:t>— </a:t>
            </a:r>
            <a:r>
              <a:rPr lang="ru-RU" dirty="0"/>
              <a:t>французский астролог, врач, фармацевт и алхимик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знаменитый </a:t>
            </a:r>
            <a:r>
              <a:rPr lang="ru-RU" dirty="0"/>
              <a:t>своими пророчествами</a:t>
            </a:r>
            <a:r>
              <a:rPr lang="ru-RU" dirty="0" smtClean="0"/>
              <a:t>. </a:t>
            </a:r>
          </a:p>
        </p:txBody>
      </p:sp>
      <p:pic>
        <p:nvPicPr>
          <p:cNvPr id="8196" name="Picture 4" descr="&amp;Kcy;&amp;acy;&amp;rcy;&amp;tcy;&amp;icy;&amp;ncy;&amp;kcy;&amp;icy; &amp;pcy;&amp;ocy; &amp;zcy;&amp;acy;&amp;pcy;&amp;rcy;&amp;ocy;&amp;scy;&amp;ucy; &amp;Rcy;&amp;ocy;&amp;dcy;&amp;icy;&amp;lcy;&amp;scy;&amp;yacy; &amp;Mcy;. &amp;Ncy;&amp;ocy;&amp;scy;&amp;tcy;&amp;rcy;&amp;acy;&amp;dcy;&amp;acy;&amp;mcy;&amp;ucy;&amp;s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582" y="617593"/>
            <a:ext cx="5138371" cy="289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2221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90" y="4228016"/>
            <a:ext cx="116520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Предками </a:t>
            </a:r>
            <a:r>
              <a:rPr lang="ru-RU" dirty="0"/>
              <a:t>Нострадамуса со стороны отца были еврейские сефарды, </a:t>
            </a:r>
            <a:endParaRPr lang="ru-RU" dirty="0" smtClean="0"/>
          </a:p>
          <a:p>
            <a:pPr algn="ctr"/>
            <a:r>
              <a:rPr lang="ru-RU" dirty="0" smtClean="0"/>
              <a:t>эмигрировавшие из Испании </a:t>
            </a:r>
          </a:p>
          <a:p>
            <a:pPr algn="ctr"/>
            <a:r>
              <a:rPr lang="ru-RU" dirty="0" smtClean="0"/>
              <a:t>от </a:t>
            </a:r>
            <a:r>
              <a:rPr lang="ru-RU" dirty="0"/>
              <a:t>преследований Фердинанда Католического, Изабеллы Кастильской и Святой инквизиции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Прованс, где царила относительная религиозная терпимость. </a:t>
            </a:r>
            <a:endParaRPr lang="ru-RU" dirty="0" smtClean="0"/>
          </a:p>
        </p:txBody>
      </p:sp>
      <p:pic>
        <p:nvPicPr>
          <p:cNvPr id="2050" name="Picture 2" descr="Nost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942" y="863040"/>
            <a:ext cx="3299386" cy="264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26356" y="1697549"/>
            <a:ext cx="2432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Портрет Нострадамуса</a:t>
            </a:r>
          </a:p>
          <a:p>
            <a:r>
              <a:rPr lang="ru-RU" dirty="0" smtClean="0"/>
              <a:t> </a:t>
            </a:r>
            <a:r>
              <a:rPr lang="ru-RU" dirty="0"/>
              <a:t>кисти его сына Сезара</a:t>
            </a:r>
          </a:p>
        </p:txBody>
      </p:sp>
    </p:spTree>
    <p:extLst>
      <p:ext uri="{BB962C8B-B14F-4D97-AF65-F5344CB8AC3E}">
        <p14:creationId xmlns:p14="http://schemas.microsoft.com/office/powerpoint/2010/main" val="38062144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5231" y="4405958"/>
            <a:ext cx="11652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Центурии </a:t>
            </a:r>
            <a:r>
              <a:rPr lang="ru-RU" dirty="0"/>
              <a:t>Нострадамуса - пророческое произведение всей его жизни, </a:t>
            </a:r>
            <a:endParaRPr lang="ru-RU" dirty="0" smtClean="0"/>
          </a:p>
          <a:p>
            <a:pPr algn="ctr"/>
            <a:r>
              <a:rPr lang="ru-RU" dirty="0" smtClean="0"/>
              <a:t>вошедшее </a:t>
            </a:r>
            <a:r>
              <a:rPr lang="ru-RU" dirty="0"/>
              <a:t>в историю мировой </a:t>
            </a:r>
            <a:r>
              <a:rPr lang="ru-RU" dirty="0" smtClean="0"/>
              <a:t>литературы.</a:t>
            </a:r>
          </a:p>
        </p:txBody>
      </p:sp>
      <p:pic>
        <p:nvPicPr>
          <p:cNvPr id="6146" name="Picture 2" descr="&amp;Kcy;&amp;acy;&amp;rcy;&amp;tcy;&amp;icy;&amp;ncy;&amp;kcy;&amp;icy; &amp;pcy;&amp;ocy; &amp;zcy;&amp;acy;&amp;pcy;&amp;rcy;&amp;ocy;&amp;scy;&amp;ucy; &amp;TScy;&amp;iecy;&amp;ncy;&amp;tcy;&amp;ucy;&amp;rcy;&amp;icy;&amp;icy; &amp;Ncy;&amp;ocy;&amp;scy;&amp;tcy;&amp;rcy;&amp;acy;&amp;dcy;&amp;acy;&amp;mcy;&amp;ucy;&amp;s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514" y="770444"/>
            <a:ext cx="4689501" cy="324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36227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23647" y="225791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5 Таммуза 5326 г.</a:t>
            </a:r>
            <a:r>
              <a:rPr lang="ru-RU" dirty="0" smtClean="0"/>
              <a:t>(2.7.1566). </a:t>
            </a:r>
          </a:p>
          <a:p>
            <a:pPr algn="ctr"/>
            <a:r>
              <a:rPr lang="ru-RU" dirty="0" smtClean="0"/>
              <a:t>Нострадамус умер </a:t>
            </a:r>
            <a:r>
              <a:rPr lang="ru-RU" dirty="0"/>
              <a:t>в Салон-де-Прованс, Франция </a:t>
            </a:r>
            <a:endParaRPr lang="ru-RU" dirty="0" smtClean="0"/>
          </a:p>
          <a:p>
            <a:pPr algn="ctr"/>
            <a:r>
              <a:rPr lang="ru-RU" dirty="0" smtClean="0"/>
              <a:t>от </a:t>
            </a:r>
            <a:r>
              <a:rPr lang="ru-RU" dirty="0"/>
              <a:t>осложнений подагры. </a:t>
            </a:r>
            <a:endParaRPr lang="ru-RU" dirty="0" smtClean="0"/>
          </a:p>
          <a:p>
            <a:pPr algn="ctr"/>
            <a:r>
              <a:rPr lang="ru-RU" dirty="0" smtClean="0"/>
              <a:t>На </a:t>
            </a:r>
            <a:r>
              <a:rPr lang="ru-RU" dirty="0"/>
              <a:t>мраморной плите над его могилой высечена надпись </a:t>
            </a:r>
            <a:r>
              <a:rPr lang="ru-RU" i="1" dirty="0"/>
              <a:t>«Здесь покоятся кости знаменитого Мишеля Нострадамуса, единственного из всех смертных, </a:t>
            </a:r>
            <a:endParaRPr lang="ru-RU" i="1" dirty="0" smtClean="0"/>
          </a:p>
          <a:p>
            <a:pPr algn="ctr"/>
            <a:r>
              <a:rPr lang="ru-RU" i="1" dirty="0" smtClean="0"/>
              <a:t>который </a:t>
            </a:r>
            <a:r>
              <a:rPr lang="ru-RU" i="1" dirty="0"/>
              <a:t>оказался достоин запечатлеть </a:t>
            </a:r>
            <a:endParaRPr lang="ru-RU" i="1" dirty="0" smtClean="0"/>
          </a:p>
          <a:p>
            <a:pPr algn="ctr"/>
            <a:r>
              <a:rPr lang="ru-RU" i="1" dirty="0" smtClean="0"/>
              <a:t>своим </a:t>
            </a:r>
            <a:r>
              <a:rPr lang="ru-RU" i="1" dirty="0"/>
              <a:t>почти божественным </a:t>
            </a:r>
            <a:r>
              <a:rPr lang="ru-RU" i="1" dirty="0" smtClean="0"/>
              <a:t>пером,..</a:t>
            </a:r>
          </a:p>
          <a:p>
            <a:pPr algn="ctr"/>
            <a:r>
              <a:rPr lang="ru-RU" i="1" dirty="0" smtClean="0"/>
              <a:t>будущие </a:t>
            </a:r>
            <a:r>
              <a:rPr lang="ru-RU" i="1" dirty="0"/>
              <a:t>события всего мира».</a:t>
            </a:r>
          </a:p>
        </p:txBody>
      </p:sp>
      <p:pic>
        <p:nvPicPr>
          <p:cNvPr id="4098" name="Picture 2" descr="https://img-fotki.yandex.ru/get/100036/137106206.704/0_1e0c8f_4e8ed66d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60" y="1020353"/>
            <a:ext cx="3831662" cy="533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457910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77" y="3522746"/>
            <a:ext cx="100494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конце </a:t>
            </a:r>
            <a:r>
              <a:rPr lang="ru-RU" dirty="0" smtClean="0"/>
              <a:t>2016 года </a:t>
            </a:r>
            <a:r>
              <a:rPr lang="ru-RU" dirty="0"/>
              <a:t>случится происшествие, </a:t>
            </a:r>
            <a:endParaRPr lang="ru-RU" dirty="0" smtClean="0"/>
          </a:p>
          <a:p>
            <a:pPr algn="ctr"/>
            <a:r>
              <a:rPr lang="ru-RU" dirty="0" smtClean="0"/>
              <a:t>которое </a:t>
            </a:r>
            <a:r>
              <a:rPr lang="ru-RU" dirty="0"/>
              <a:t>приведет к конфликту между христианским и исламским мирами. </a:t>
            </a:r>
            <a:endParaRPr lang="ru-RU" dirty="0" smtClean="0"/>
          </a:p>
          <a:p>
            <a:pPr algn="ctr"/>
            <a:r>
              <a:rPr lang="ru-RU" dirty="0" smtClean="0"/>
              <a:t>Возникшая </a:t>
            </a:r>
            <a:r>
              <a:rPr lang="ru-RU" dirty="0"/>
              <a:t>вследствие этого война продлится 30 лет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А по </a:t>
            </a:r>
            <a:r>
              <a:rPr lang="ru-RU" dirty="0"/>
              <a:t>окончании </a:t>
            </a:r>
            <a:r>
              <a:rPr lang="ru-RU" dirty="0" smtClean="0"/>
              <a:t>её </a:t>
            </a:r>
            <a:r>
              <a:rPr lang="ru-RU" dirty="0"/>
              <a:t>останется только одна вера. </a:t>
            </a:r>
            <a:endParaRPr lang="ru-RU" dirty="0" smtClean="0"/>
          </a:p>
          <a:p>
            <a:pPr algn="ctr"/>
            <a:r>
              <a:rPr lang="ru-RU" dirty="0" smtClean="0"/>
              <a:t>К </a:t>
            </a:r>
            <a:r>
              <a:rPr lang="ru-RU" dirty="0"/>
              <a:t>сожалению, бедствия, ожидающие людей в 2016 году, не ограничиваются военными действиями. Даже природа восстанет против нас. </a:t>
            </a:r>
            <a:endParaRPr lang="ru-RU" dirty="0" smtClean="0"/>
          </a:p>
          <a:p>
            <a:pPr algn="ctr"/>
            <a:r>
              <a:rPr lang="ru-RU" dirty="0" smtClean="0"/>
              <a:t>Америка </a:t>
            </a:r>
            <a:r>
              <a:rPr lang="ru-RU" dirty="0"/>
              <a:t>потеряет один из своих городов, пережив сильнейший торнадо</a:t>
            </a:r>
            <a:r>
              <a:rPr lang="ru-RU" dirty="0" smtClean="0"/>
              <a:t>... </a:t>
            </a:r>
          </a:p>
          <a:p>
            <a:pPr algn="ctr"/>
            <a:r>
              <a:rPr lang="ru-RU" dirty="0" smtClean="0"/>
              <a:t>Чехия</a:t>
            </a:r>
            <a:r>
              <a:rPr lang="ru-RU" dirty="0"/>
              <a:t>, Венгрия, Великобритания и Италия потеряют часть своих территорий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Они </a:t>
            </a:r>
            <a:r>
              <a:rPr lang="ru-RU" dirty="0"/>
              <a:t>уйдут под воду из-за невиданных ливней, которые вызовут потоп</a:t>
            </a:r>
            <a:r>
              <a:rPr lang="ru-RU" dirty="0" smtClean="0"/>
              <a:t>...</a:t>
            </a:r>
          </a:p>
          <a:p>
            <a:endParaRPr lang="ru-RU" dirty="0"/>
          </a:p>
        </p:txBody>
      </p:sp>
      <p:pic>
        <p:nvPicPr>
          <p:cNvPr id="5124" name="Picture 4" descr="https://i.mycdn.me/image?t=0&amp;bid=76041170867&amp;id=76041170867&amp;plc=WEB&amp;tkn=*NkSm5y2qWHF_wm2mOMQH3zhc6h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19" y="1012046"/>
            <a:ext cx="2620869" cy="196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07468" y="1455041"/>
            <a:ext cx="50740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4.7.2016</a:t>
            </a:r>
            <a:r>
              <a:rPr lang="ru-RU" dirty="0"/>
              <a:t>, 16:09 </a:t>
            </a:r>
            <a:r>
              <a:rPr lang="ru-RU" b="1" dirty="0"/>
              <a:t>Валерий Петров </a:t>
            </a:r>
            <a:endParaRPr lang="ru-RU" b="1" dirty="0" smtClean="0"/>
          </a:p>
          <a:p>
            <a:pPr algn="ctr"/>
            <a:r>
              <a:rPr lang="ru-RU" dirty="0" smtClean="0"/>
              <a:t>под</a:t>
            </a:r>
            <a:r>
              <a:rPr lang="ru-RU" b="1" dirty="0" smtClean="0"/>
              <a:t> </a:t>
            </a:r>
            <a:r>
              <a:rPr lang="ru-RU" dirty="0"/>
              <a:t>ником </a:t>
            </a:r>
            <a:r>
              <a:rPr lang="en-US" b="1" dirty="0" err="1" smtClean="0"/>
              <a:t>masterok</a:t>
            </a:r>
            <a:endParaRPr lang="ru-RU" b="1" dirty="0" smtClean="0"/>
          </a:p>
          <a:p>
            <a:pPr algn="ctr"/>
            <a:r>
              <a:rPr lang="ru-RU" dirty="0">
                <a:hlinkClick r:id="rId3"/>
              </a:rPr>
              <a:t>Пообещал (ссылаясь на Нострадамуса)</a:t>
            </a:r>
          </a:p>
          <a:p>
            <a:pPr algn="ctr"/>
            <a:r>
              <a:rPr lang="ru-RU" dirty="0" smtClean="0"/>
              <a:t>с </a:t>
            </a:r>
            <a:r>
              <a:rPr lang="ru-RU" dirty="0"/>
              <a:t>пометкой </a:t>
            </a:r>
            <a:r>
              <a:rPr lang="ru-RU" i="1" dirty="0"/>
              <a:t>«всякий случай для тех, кто верит</a:t>
            </a:r>
            <a:r>
              <a:rPr lang="ru-RU" i="1" dirty="0" smtClean="0"/>
              <a:t>».</a:t>
            </a:r>
          </a:p>
          <a:p>
            <a:pPr algn="ctr"/>
            <a:r>
              <a:rPr lang="ru-RU" dirty="0"/>
              <a:t>Доживём – увидим</a:t>
            </a:r>
            <a:r>
              <a:rPr lang="ru-RU" dirty="0" smtClean="0"/>
              <a:t>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8041315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p-porfir.ru/oldmap/opisanie/ea031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186" y="579496"/>
            <a:ext cx="4067175" cy="36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4974" y="4526809"/>
            <a:ext cx="71915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27 </a:t>
            </a:r>
            <a:r>
              <a:rPr lang="ru-RU" b="1" dirty="0"/>
              <a:t>Кислева </a:t>
            </a:r>
            <a:r>
              <a:rPr lang="ru-RU" b="1" dirty="0" smtClean="0"/>
              <a:t>5679 г. </a:t>
            </a:r>
            <a:r>
              <a:rPr lang="ru-RU" dirty="0" smtClean="0"/>
              <a:t>(1.12.1918).</a:t>
            </a:r>
            <a:endParaRPr lang="ru-RU" dirty="0"/>
          </a:p>
          <a:p>
            <a:pPr algn="ctr"/>
            <a:r>
              <a:rPr lang="ru-RU" dirty="0"/>
              <a:t>На встрече лидеров Англии и Франции Ллойд-Джорджа и Клемансо </a:t>
            </a:r>
          </a:p>
          <a:p>
            <a:pPr algn="ctr"/>
            <a:r>
              <a:rPr lang="ru-RU" dirty="0"/>
              <a:t>определены границы Эрец-Исраэль "От Дана до Беер-Шевы", </a:t>
            </a:r>
          </a:p>
          <a:p>
            <a:pPr algn="ctr"/>
            <a:r>
              <a:rPr lang="ru-RU" dirty="0"/>
              <a:t>то есть землю по обоим берегам Иордана, </a:t>
            </a:r>
          </a:p>
          <a:p>
            <a:pPr algn="ctr"/>
            <a:r>
              <a:rPr lang="ru-RU" dirty="0"/>
              <a:t>ту, что занимали евреи в период Первого Храма.</a:t>
            </a:r>
          </a:p>
        </p:txBody>
      </p:sp>
    </p:spTree>
    <p:extLst>
      <p:ext uri="{BB962C8B-B14F-4D97-AF65-F5344CB8AC3E}">
        <p14:creationId xmlns:p14="http://schemas.microsoft.com/office/powerpoint/2010/main" val="1729131277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2297" y="4216444"/>
            <a:ext cx="87644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27 Кислева 5680 </a:t>
            </a:r>
            <a:r>
              <a:rPr lang="ru-RU" b="1" dirty="0" smtClean="0"/>
              <a:t>г. </a:t>
            </a:r>
            <a:r>
              <a:rPr lang="en-US" dirty="0" smtClean="0"/>
              <a:t>(</a:t>
            </a:r>
            <a:r>
              <a:rPr lang="ru-RU" dirty="0" smtClean="0"/>
              <a:t>19.12.19)</a:t>
            </a:r>
            <a:r>
              <a:rPr lang="en-US" dirty="0" smtClean="0"/>
              <a:t>. </a:t>
            </a:r>
            <a:r>
              <a:rPr lang="ru-RU" dirty="0" smtClean="0"/>
              <a:t>В </a:t>
            </a:r>
            <a:r>
              <a:rPr lang="ru-RU" dirty="0"/>
              <a:t>Яффу (из </a:t>
            </a:r>
            <a:r>
              <a:rPr lang="ru-RU" dirty="0" smtClean="0"/>
              <a:t>Одессы) прибыло </a:t>
            </a:r>
            <a:r>
              <a:rPr lang="ru-RU" dirty="0"/>
              <a:t>судно "Руслан" </a:t>
            </a:r>
            <a:endParaRPr lang="ru-RU" dirty="0" smtClean="0"/>
          </a:p>
          <a:p>
            <a:pPr algn="ctr"/>
            <a:r>
              <a:rPr lang="ru-RU" dirty="0" smtClean="0"/>
              <a:t>с </a:t>
            </a:r>
            <a:r>
              <a:rPr lang="ru-RU" dirty="0"/>
              <a:t>первыми после войны 637 репатриантами из России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endParaRPr lang="ru-RU" dirty="0" smtClean="0"/>
          </a:p>
          <a:p>
            <a:pPr algn="ctr"/>
            <a:r>
              <a:rPr lang="ru-RU" dirty="0" smtClean="0"/>
              <a:t>Это были находившиеся в </a:t>
            </a:r>
            <a:r>
              <a:rPr lang="ru-RU" dirty="0"/>
              <a:t>Одессе </a:t>
            </a:r>
            <a:r>
              <a:rPr lang="ru-RU" dirty="0" smtClean="0"/>
              <a:t>167 </a:t>
            </a:r>
            <a:r>
              <a:rPr lang="ru-RU" dirty="0"/>
              <a:t>еврейских беженцев из Цфата и </a:t>
            </a:r>
            <a:r>
              <a:rPr lang="ru-RU" dirty="0" smtClean="0"/>
              <a:t>Тверии </a:t>
            </a:r>
          </a:p>
          <a:p>
            <a:pPr algn="ctr"/>
            <a:r>
              <a:rPr lang="ru-RU" dirty="0" smtClean="0"/>
              <a:t>и 500 евреев, которым </a:t>
            </a:r>
            <a:r>
              <a:rPr lang="ru-RU" dirty="0"/>
              <a:t>подделали удостоверения личности </a:t>
            </a:r>
            <a:r>
              <a:rPr lang="ru-RU" dirty="0" smtClean="0"/>
              <a:t>беженцев </a:t>
            </a:r>
            <a:r>
              <a:rPr lang="ru-RU" dirty="0"/>
              <a:t>из Эрец-Исраэль. </a:t>
            </a:r>
          </a:p>
        </p:txBody>
      </p:sp>
      <p:pic>
        <p:nvPicPr>
          <p:cNvPr id="1026" name="Picture 2" descr="https://upload.wikimedia.org/wikipedia/commons/thumb/e/e0/AJI_view_2581.TIF/lossy-page1-350px-AJI_view_2581.T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760" y="616131"/>
            <a:ext cx="3333750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69499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84362" y="4630335"/>
            <a:ext cx="40003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и </a:t>
            </a:r>
            <a:r>
              <a:rPr lang="ru-RU" b="1" dirty="0"/>
              <a:t>Рахель </a:t>
            </a:r>
            <a:r>
              <a:rPr lang="ru-RU" b="1" dirty="0" smtClean="0"/>
              <a:t>Ко</a:t>
            </a:r>
            <a:r>
              <a:rPr lang="en-US" b="1" dirty="0" smtClean="0"/>
              <a:t>h</a:t>
            </a:r>
            <a:r>
              <a:rPr lang="ru-RU" b="1" dirty="0" smtClean="0"/>
              <a:t>эн-Ка</a:t>
            </a:r>
            <a:r>
              <a:rPr lang="en-US" b="1" dirty="0" smtClean="0"/>
              <a:t>h</a:t>
            </a:r>
            <a:r>
              <a:rPr lang="ru-RU" b="1" dirty="0" smtClean="0"/>
              <a:t>ан</a:t>
            </a:r>
            <a:r>
              <a:rPr lang="ru-RU" dirty="0"/>
              <a:t>, </a:t>
            </a:r>
            <a:endParaRPr lang="ru-RU" dirty="0" smtClean="0"/>
          </a:p>
          <a:p>
            <a:pPr algn="ctr"/>
            <a:r>
              <a:rPr lang="ru-RU" dirty="0" smtClean="0"/>
              <a:t>одна из двух </a:t>
            </a:r>
            <a:r>
              <a:rPr lang="ru-RU" dirty="0"/>
              <a:t>женщин, </a:t>
            </a:r>
          </a:p>
          <a:p>
            <a:pPr algn="ctr"/>
            <a:r>
              <a:rPr lang="ru-RU" dirty="0"/>
              <a:t>подписавших Декларацию независимости </a:t>
            </a:r>
            <a:r>
              <a:rPr lang="ru-RU" dirty="0" smtClean="0"/>
              <a:t>Израиля</a:t>
            </a:r>
          </a:p>
          <a:p>
            <a:pPr algn="ctr"/>
            <a:r>
              <a:rPr lang="ru-RU" dirty="0" smtClean="0"/>
              <a:t>(вторая  Голда Меерсон - Меир).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 descr="&amp;Kcy;&amp;acy;&amp;rcy;&amp;tcy;&amp;icy;&amp;ncy;&amp;kcy;&amp;icy; &amp;pcy;&amp;ocy; &amp;zcy;&amp;acy;&amp;pcy;&amp;rcy;&amp;ocy;&amp;scy;&amp;ucy; &amp;Rcy;&amp;acy;&amp;khcy;&amp;iecy;&amp;lcy;&amp;softcy; &amp;Kcy;&amp;ocy;&amp;ecy;&amp;ncy;-&amp;Kcy;&amp;acy;&amp;gcy;&amp;acy;&amp;n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086" y="1280363"/>
            <a:ext cx="2196411" cy="313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&amp;Kcy;&amp;acy;&amp;rcy;&amp;tcy;&amp;icy;&amp;ncy;&amp;kcy;&amp;icy; &amp;pcy;&amp;ocy; &amp;zcy;&amp;acy;&amp;pcy;&amp;rcy;&amp;ocy;&amp;scy;&amp;ucy; &amp;Rcy;&amp;ocy;&amp;zcy;&amp;acy; &amp;Kcy;&amp;ocy;&amp;ecy;&amp;n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927" y="1280363"/>
            <a:ext cx="2545666" cy="334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95531" y="553639"/>
            <a:ext cx="3718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Среди пассажиров «Руслана» были 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5864" y="4703046"/>
            <a:ext cx="24793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Роза Ко</a:t>
            </a:r>
            <a:r>
              <a:rPr lang="en-US" b="1" dirty="0"/>
              <a:t>h</a:t>
            </a:r>
            <a:r>
              <a:rPr lang="ru-RU" b="1" dirty="0"/>
              <a:t>эн </a:t>
            </a:r>
            <a:endParaRPr lang="ru-RU" b="1" dirty="0" smtClean="0"/>
          </a:p>
          <a:p>
            <a:pPr algn="ctr"/>
            <a:r>
              <a:rPr lang="ru-RU" dirty="0" smtClean="0"/>
              <a:t>— </a:t>
            </a:r>
            <a:r>
              <a:rPr lang="ru-RU" dirty="0"/>
              <a:t>мать Ицхака Рабина </a:t>
            </a:r>
          </a:p>
        </p:txBody>
      </p:sp>
    </p:spTree>
    <p:extLst>
      <p:ext uri="{BB962C8B-B14F-4D97-AF65-F5344CB8AC3E}">
        <p14:creationId xmlns:p14="http://schemas.microsoft.com/office/powerpoint/2010/main" val="380538700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5924" y="4948320"/>
            <a:ext cx="90404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Метушелах </a:t>
            </a:r>
            <a:r>
              <a:rPr lang="ru-RU" dirty="0"/>
              <a:t>прожил дольше всех упоминаемых в </a:t>
            </a:r>
            <a:r>
              <a:rPr lang="ru-RU" dirty="0" smtClean="0"/>
              <a:t>Торе </a:t>
            </a:r>
            <a:r>
              <a:rPr lang="ru-RU" dirty="0"/>
              <a:t>людей; </a:t>
            </a:r>
            <a:endParaRPr lang="ru-RU" dirty="0" smtClean="0"/>
          </a:p>
          <a:p>
            <a:pPr algn="ctr"/>
            <a:r>
              <a:rPr lang="ru-RU" dirty="0" smtClean="0"/>
              <a:t>Он </a:t>
            </a:r>
            <a:r>
              <a:rPr lang="ru-RU" dirty="0"/>
              <a:t>умер в возрасте </a:t>
            </a:r>
            <a:r>
              <a:rPr lang="ru-RU" dirty="0" smtClean="0"/>
              <a:t>969 лет.</a:t>
            </a:r>
            <a:endParaRPr lang="ru-RU" sz="1400" dirty="0" smtClean="0"/>
          </a:p>
          <a:p>
            <a:pPr algn="ctr"/>
            <a:r>
              <a:rPr lang="ru-RU" dirty="0" smtClean="0"/>
              <a:t>Его </a:t>
            </a:r>
            <a:r>
              <a:rPr lang="ru-RU" dirty="0"/>
              <a:t>молитва за погибающее человечество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соединяясь </a:t>
            </a:r>
            <a:r>
              <a:rPr lang="ru-RU" dirty="0"/>
              <a:t>с молитвой </a:t>
            </a:r>
            <a:r>
              <a:rPr lang="ru-RU" dirty="0" smtClean="0"/>
              <a:t>Ноаха,  </a:t>
            </a:r>
            <a:r>
              <a:rPr lang="ru-RU" dirty="0"/>
              <a:t>отдаляла Всемирный </a:t>
            </a:r>
            <a:r>
              <a:rPr lang="ru-RU" dirty="0" smtClean="0"/>
              <a:t>потоп.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3379" y="268392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r>
              <a:rPr lang="ru-RU" dirty="0"/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23449" y="194526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28 Кислева 1656 </a:t>
            </a:r>
            <a:r>
              <a:rPr lang="ru-RU" b="1" dirty="0" smtClean="0"/>
              <a:t>(19.11.-2105) года </a:t>
            </a:r>
          </a:p>
          <a:p>
            <a:pPr algn="ctr"/>
            <a:r>
              <a:rPr lang="ru-RU" dirty="0" smtClean="0"/>
              <a:t>умер</a:t>
            </a:r>
            <a:r>
              <a:rPr lang="ru-RU" b="1" dirty="0" smtClean="0"/>
              <a:t> </a:t>
            </a:r>
            <a:r>
              <a:rPr lang="ru-RU" dirty="0" smtClean="0"/>
              <a:t>Метушелах </a:t>
            </a:r>
            <a:r>
              <a:rPr lang="ru-RU" dirty="0"/>
              <a:t>бен </a:t>
            </a:r>
            <a:r>
              <a:rPr lang="ru-RU" dirty="0" smtClean="0"/>
              <a:t>Ханох,</a:t>
            </a:r>
          </a:p>
          <a:p>
            <a:pPr algn="ctr"/>
            <a:r>
              <a:rPr lang="ru-RU" dirty="0" smtClean="0"/>
              <a:t>восьмое </a:t>
            </a:r>
            <a:r>
              <a:rPr lang="ru-RU" dirty="0"/>
              <a:t>поколение потомков Адама</a:t>
            </a:r>
            <a:r>
              <a:rPr lang="ru-RU" dirty="0" smtClean="0"/>
              <a:t>. </a:t>
            </a:r>
          </a:p>
          <a:p>
            <a:pPr algn="ctr"/>
            <a:r>
              <a:rPr lang="ru-RU" dirty="0" smtClean="0"/>
              <a:t>Родился Метушелах  (11 Хешвана ?) 687 года.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23449" y="5031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　</a:t>
            </a:r>
            <a:endParaRPr lang="ru-RU" dirty="0"/>
          </a:p>
        </p:txBody>
      </p:sp>
      <p:pic>
        <p:nvPicPr>
          <p:cNvPr id="5122" name="Picture 2" descr="&amp;Kcy;&amp;acy;&amp;rcy;&amp;tcy;&amp;icy;&amp;ncy;&amp;kcy;&amp;icy; &amp;pcy;&amp;ocy; &amp;zcy;&amp;acy;&amp;pcy;&amp;rcy;&amp;ocy;&amp;scy;&amp;ucy; &amp;Mcy;&amp;acy;&amp;fcy;&amp;ucy;&amp;scy;&amp;acy;&amp;icy;&amp;lcy; &amp;Mcy;&amp;iecy;&amp;tcy;&amp;ucy;&amp;shcy;&amp;iecy;&amp;lcy;&amp;acy;&amp;kh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972" y="250975"/>
            <a:ext cx="18669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0715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1487" y="4879556"/>
            <a:ext cx="90404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Лишь когда </a:t>
            </a:r>
            <a:r>
              <a:rPr lang="ru-RU" dirty="0"/>
              <a:t>окончательно стало ясно, что исправляться человечество не собирается, начался </a:t>
            </a:r>
            <a:r>
              <a:rPr lang="ru-RU" dirty="0" smtClean="0"/>
              <a:t>всемирный Потоп</a:t>
            </a:r>
            <a:r>
              <a:rPr lang="ru-RU" dirty="0"/>
              <a:t>.</a:t>
            </a:r>
            <a:endParaRPr lang="ru-RU" dirty="0" smtClean="0"/>
          </a:p>
          <a:p>
            <a:pPr algn="ctr"/>
            <a:r>
              <a:rPr lang="ru-RU" dirty="0"/>
              <a:t>Но Метушелаха Творец «освободил» от душевных страданий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(позволив ему умереть) </a:t>
            </a:r>
          </a:p>
          <a:p>
            <a:pPr algn="ctr"/>
            <a:r>
              <a:rPr lang="ru-RU" dirty="0" smtClean="0"/>
              <a:t>которые </a:t>
            </a:r>
            <a:r>
              <a:rPr lang="ru-RU" dirty="0"/>
              <a:t>он мог испытать, если бы увидел это собственными глазами...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603379" y="268392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r>
              <a:rPr lang="ru-RU" dirty="0"/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23449" y="5031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　</a:t>
            </a:r>
            <a:endParaRPr lang="ru-RU" dirty="0"/>
          </a:p>
        </p:txBody>
      </p:sp>
      <p:pic>
        <p:nvPicPr>
          <p:cNvPr id="4098" name="Picture 2" descr="&amp;Kcy;&amp;acy;&amp;rcy;&amp;tcy;&amp;icy;&amp;ncy;&amp;kcy;&amp;icy; &amp;pcy;&amp;ocy; &amp;zcy;&amp;acy;&amp;pcy;&amp;rcy;&amp;ocy;&amp;scy;&amp;ucy; &amp;vcy;&amp;scy;&amp;iecy;&amp;mcy;&amp;icy;&amp;rcy;&amp;ncy;&amp;ycy;&amp;jcy; &amp;Pcy;&amp;ocy;&amp;tcy;&amp;ocy;&amp;p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729" y="687811"/>
            <a:ext cx="6858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66312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9869" y="4783629"/>
            <a:ext cx="65606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30 Кислева 5257 </a:t>
            </a:r>
            <a:r>
              <a:rPr lang="ru-RU" b="1" dirty="0" smtClean="0"/>
              <a:t>г. </a:t>
            </a:r>
            <a:r>
              <a:rPr lang="ru-RU" dirty="0" smtClean="0"/>
              <a:t>(5.12.1496). </a:t>
            </a:r>
          </a:p>
          <a:p>
            <a:pPr algn="ctr"/>
            <a:r>
              <a:rPr lang="ru-RU" dirty="0" smtClean="0"/>
              <a:t>Издан декрет короля Мануэла I </a:t>
            </a:r>
          </a:p>
          <a:p>
            <a:pPr algn="ctr"/>
            <a:r>
              <a:rPr lang="ru-RU" dirty="0" smtClean="0"/>
              <a:t>об изгнании евреев и мусульман из Португалии. </a:t>
            </a:r>
          </a:p>
        </p:txBody>
      </p:sp>
      <p:pic>
        <p:nvPicPr>
          <p:cNvPr id="6146" name="Picture 2" descr="&amp;Kcy;&amp;acy;&amp;rcy;&amp;tcy;&amp;icy;&amp;ncy;&amp;kcy;&amp;icy; &amp;pcy;&amp;ocy; &amp;zcy;&amp;acy;&amp;pcy;&amp;rcy;&amp;ocy;&amp;scy;&amp;ucy; &amp;kcy;&amp;ocy;&amp;rcy;&amp;ocy;&amp;lcy;&amp;yacy; &amp;Mcy;&amp;acy;&amp;ncy;&amp;ucy;&amp;ecy;&amp;lcy;&amp;acy; 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869" y="860672"/>
            <a:ext cx="6265199" cy="327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034272" y="1833784"/>
            <a:ext cx="2889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Только,  </a:t>
            </a:r>
          </a:p>
          <a:p>
            <a:pPr algn="ctr"/>
            <a:r>
              <a:rPr lang="ru-RU" dirty="0" smtClean="0"/>
              <a:t>если </a:t>
            </a:r>
            <a:r>
              <a:rPr lang="ru-RU" dirty="0"/>
              <a:t>живешь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таком мрачном доме, издашь такой декрет</a:t>
            </a:r>
          </a:p>
        </p:txBody>
      </p:sp>
    </p:spTree>
    <p:extLst>
      <p:ext uri="{BB962C8B-B14F-4D97-AF65-F5344CB8AC3E}">
        <p14:creationId xmlns:p14="http://schemas.microsoft.com/office/powerpoint/2010/main" val="109053400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536" y="4819386"/>
            <a:ext cx="10485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dirty="0"/>
              <a:t>В 15-м веке 10% населения Португалии составляли евреи, </a:t>
            </a:r>
            <a:endParaRPr lang="ru-RU" dirty="0" smtClean="0"/>
          </a:p>
          <a:p>
            <a:pPr algn="ctr"/>
            <a:r>
              <a:rPr lang="ru-RU" dirty="0" smtClean="0"/>
              <a:t>однако </a:t>
            </a:r>
            <a:r>
              <a:rPr lang="ru-RU" dirty="0"/>
              <a:t>в </a:t>
            </a:r>
            <a:r>
              <a:rPr lang="ru-RU" dirty="0" smtClean="0"/>
              <a:t>5267 (1506) </a:t>
            </a:r>
            <a:r>
              <a:rPr lang="ru-RU" dirty="0"/>
              <a:t>году состоялся погром, в ходе которого тысячи евреев были убиты, </a:t>
            </a:r>
            <a:endParaRPr lang="ru-RU" dirty="0" smtClean="0"/>
          </a:p>
          <a:p>
            <a:pPr algn="ctr"/>
            <a:r>
              <a:rPr lang="ru-RU" dirty="0" smtClean="0"/>
              <a:t>а </a:t>
            </a:r>
            <a:r>
              <a:rPr lang="ru-RU" dirty="0"/>
              <a:t>сотни тысяч вынуждены были бежать из страны, спасаясь от пыток и костров Инквизиции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7170" name="Picture 2" descr="&amp;Kcy;&amp;acy;&amp;rcy;&amp;tcy;&amp;icy;&amp;ncy;&amp;kcy;&amp;icy; &amp;pcy;&amp;ocy; &amp;zcy;&amp;acy;&amp;pcy;&amp;rcy;&amp;ocy;&amp;scy;&amp;ucy; &amp;iecy;&amp;vcy;&amp;rcy;&amp;iecy;&amp;jcy;&amp;scy;&amp;kcy;&amp;icy;&amp;jcy; &amp;pcy;&amp;ocy;&amp;gcy;&amp;rcy;&amp;ocy;&amp;mcy; &amp;vcy; &amp;Pcy;&amp;ocy;&amp;rcy;&amp;tcy;&amp;ucy;&amp;gcy;&amp;acy;&amp;lcy;&amp;i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721" y="578779"/>
            <a:ext cx="600075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87587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398" y="5439948"/>
            <a:ext cx="10412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За 78 лет (1937- 2015) в месяце Кислев против евреев совершены </a:t>
            </a:r>
            <a:r>
              <a:rPr lang="ru-RU" b="1" dirty="0" smtClean="0"/>
              <a:t>56 терактов, </a:t>
            </a:r>
          </a:p>
          <a:p>
            <a:pPr algn="ctr"/>
            <a:r>
              <a:rPr lang="ru-RU" b="1" dirty="0" smtClean="0"/>
              <a:t>в </a:t>
            </a:r>
            <a:r>
              <a:rPr lang="ru-RU" b="1" dirty="0"/>
              <a:t>которых </a:t>
            </a:r>
            <a:r>
              <a:rPr lang="ru-RU" b="1" dirty="0" smtClean="0"/>
              <a:t>237 человек погибли  </a:t>
            </a:r>
            <a:r>
              <a:rPr lang="ru-RU" b="1" dirty="0"/>
              <a:t>и  </a:t>
            </a:r>
            <a:r>
              <a:rPr lang="ru-RU" b="1" dirty="0" smtClean="0"/>
              <a:t>1015 </a:t>
            </a:r>
            <a:r>
              <a:rPr lang="ru-RU" b="1" dirty="0"/>
              <a:t>ранены</a:t>
            </a:r>
            <a:r>
              <a:rPr lang="ru-RU" b="1" dirty="0" smtClean="0"/>
              <a:t>.</a:t>
            </a:r>
            <a:endParaRPr lang="en-US" b="1" dirty="0" smtClean="0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tcy;&amp;iecy;&amp;rcy;&amp;acy;&amp;kcy;&amp;tcy;&amp;ycy; &amp;vcy; &amp;Icy;&amp;zcy;&amp;rcy;&amp;acy;&amp;icy;&amp;l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166" y="523617"/>
            <a:ext cx="759142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17205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66660" y="389893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Для способных </a:t>
            </a:r>
            <a:r>
              <a:rPr lang="ru-RU" b="1" dirty="0" smtClean="0"/>
              <a:t>и готовых прочитать </a:t>
            </a:r>
          </a:p>
          <a:p>
            <a:pPr algn="ctr"/>
            <a:r>
              <a:rPr lang="ru-RU" b="1" dirty="0" smtClean="0"/>
              <a:t>подробности </a:t>
            </a:r>
            <a:r>
              <a:rPr lang="ru-RU" b="1" dirty="0"/>
              <a:t>этих терактов  </a:t>
            </a:r>
            <a:endParaRPr lang="ru-RU" b="1" dirty="0" smtClean="0"/>
          </a:p>
          <a:p>
            <a:pPr algn="ctr"/>
            <a:r>
              <a:rPr lang="ru-RU" b="1" dirty="0" smtClean="0"/>
              <a:t>на </a:t>
            </a:r>
            <a:r>
              <a:rPr lang="ru-RU" b="1" dirty="0"/>
              <a:t>следующих кадрах приведен их список.</a:t>
            </a:r>
            <a:endParaRPr lang="en-US" b="1" dirty="0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gcy;&amp;lcy;&amp;acy;&amp;zcy;&amp;acy; &amp;pcy;&amp;lcy;&amp;acy;&amp;chcy;&amp;ucy;&amp;tcy; 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997" y="1567704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415134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2859" y="183637"/>
            <a:ext cx="1106769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5 Кислева 5698 </a:t>
            </a:r>
            <a:r>
              <a:rPr lang="ru-RU" sz="1400" dirty="0" smtClean="0"/>
              <a:t>(9.11.37) </a:t>
            </a:r>
            <a:r>
              <a:rPr lang="ru-RU" sz="1400" dirty="0"/>
              <a:t>Ишув. Теракт. </a:t>
            </a:r>
            <a:r>
              <a:rPr lang="ru-RU" sz="1400" b="1" dirty="0"/>
              <a:t>Пять членов кибуца Бемаале убиты </a:t>
            </a:r>
            <a:r>
              <a:rPr lang="ru-RU" sz="1400" dirty="0"/>
              <a:t>арабами, когда они прокладывали дорогу </a:t>
            </a:r>
            <a:endParaRPr lang="ru-RU" sz="1400" dirty="0" smtClean="0"/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к </a:t>
            </a:r>
            <a:r>
              <a:rPr lang="ru-RU" sz="1400" dirty="0"/>
              <a:t>западу от поселения Кирьят-</a:t>
            </a:r>
            <a:r>
              <a:rPr lang="ru-RU" sz="1400" dirty="0" err="1"/>
              <a:t>Анавим</a:t>
            </a:r>
            <a:r>
              <a:rPr lang="ru-RU" sz="1400" dirty="0"/>
              <a:t>.</a:t>
            </a:r>
            <a:endParaRPr lang="ru-RU" sz="1400" dirty="0" smtClean="0"/>
          </a:p>
          <a:p>
            <a:r>
              <a:rPr lang="ru-RU" sz="1400" b="1" dirty="0" smtClean="0"/>
              <a:t>13 </a:t>
            </a:r>
            <a:r>
              <a:rPr lang="ru-RU" sz="1400" b="1" dirty="0"/>
              <a:t>Кислева 5698 </a:t>
            </a:r>
            <a:r>
              <a:rPr lang="ru-RU" sz="1400" dirty="0" smtClean="0"/>
              <a:t>(17.11</a:t>
            </a:r>
            <a:r>
              <a:rPr lang="ru-RU" sz="1400" b="1" dirty="0" smtClean="0"/>
              <a:t>.</a:t>
            </a:r>
            <a:r>
              <a:rPr lang="ru-RU" sz="1400" dirty="0" smtClean="0"/>
              <a:t>37) </a:t>
            </a:r>
            <a:r>
              <a:rPr lang="ru-RU" sz="1400" dirty="0"/>
              <a:t>Ишув. Борьба за долину Бейт-Шеан. Застрелен житель поселения </a:t>
            </a:r>
            <a:r>
              <a:rPr lang="ru-RU" sz="1400" dirty="0" err="1"/>
              <a:t>Нир</a:t>
            </a:r>
            <a:r>
              <a:rPr lang="ru-RU" sz="1400" dirty="0"/>
              <a:t>-Давид И. Шпанов.</a:t>
            </a:r>
            <a:endParaRPr lang="ru-RU" sz="1400" b="1" dirty="0" smtClean="0"/>
          </a:p>
          <a:p>
            <a:r>
              <a:rPr lang="ru-RU" sz="1400" b="1" dirty="0" smtClean="0"/>
              <a:t>17 Кислева 5708 </a:t>
            </a:r>
            <a:r>
              <a:rPr lang="ru-RU" sz="1400" dirty="0" smtClean="0"/>
              <a:t>(</a:t>
            </a:r>
            <a:r>
              <a:rPr lang="en-US" sz="1400" dirty="0" smtClean="0"/>
              <a:t>30</a:t>
            </a:r>
            <a:r>
              <a:rPr lang="ru-RU" sz="1400" dirty="0" smtClean="0"/>
              <a:t>.</a:t>
            </a:r>
            <a:r>
              <a:rPr lang="en-US" sz="1400" dirty="0" smtClean="0"/>
              <a:t>11</a:t>
            </a:r>
            <a:r>
              <a:rPr lang="ru-RU" sz="1400" dirty="0" smtClean="0"/>
              <a:t>.</a:t>
            </a:r>
            <a:r>
              <a:rPr lang="en-US" sz="1400" dirty="0" smtClean="0"/>
              <a:t>47</a:t>
            </a:r>
            <a:r>
              <a:rPr lang="ru-RU" sz="1400" dirty="0" smtClean="0"/>
              <a:t>) </a:t>
            </a:r>
            <a:r>
              <a:rPr lang="ru-RU" sz="1400" dirty="0"/>
              <a:t>Автобус компании «Эггед» обстрелян арабскими </a:t>
            </a:r>
            <a:r>
              <a:rPr lang="ru-RU" sz="1400" dirty="0" smtClean="0"/>
              <a:t>боевиками на дороге между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   Петах-Тиквой и Лиддой. </a:t>
            </a:r>
            <a:r>
              <a:rPr lang="ru-RU" sz="1400" dirty="0"/>
              <a:t>Мэр Наблуса (Шхем) объявил о начале </a:t>
            </a:r>
            <a:r>
              <a:rPr lang="ru-RU" sz="1400" dirty="0" smtClean="0"/>
              <a:t>Джихада. </a:t>
            </a:r>
            <a:r>
              <a:rPr lang="ru-RU" sz="1400" b="1" dirty="0" smtClean="0"/>
              <a:t>5 убитых</a:t>
            </a:r>
          </a:p>
          <a:p>
            <a:r>
              <a:rPr lang="ru-RU" sz="1400" b="1" dirty="0" smtClean="0"/>
              <a:t>19 Кислева 5708 </a:t>
            </a:r>
            <a:r>
              <a:rPr lang="ru-RU" sz="1400" dirty="0" smtClean="0"/>
              <a:t>(2.12.47) Яффо </a:t>
            </a:r>
            <a:r>
              <a:rPr lang="ru-RU" sz="1400" dirty="0"/>
              <a:t>- </a:t>
            </a:r>
            <a:r>
              <a:rPr lang="ru-RU" sz="1400" dirty="0" smtClean="0"/>
              <a:t>Тель-Авив  </a:t>
            </a:r>
            <a:r>
              <a:rPr lang="ru-RU" sz="1400" b="1" dirty="0" smtClean="0"/>
              <a:t>7 </a:t>
            </a:r>
            <a:r>
              <a:rPr lang="ru-RU" sz="1400" b="1" dirty="0"/>
              <a:t>евреев убито. </a:t>
            </a:r>
            <a:endParaRPr lang="ru-RU" sz="1400" b="1" dirty="0" smtClean="0"/>
          </a:p>
          <a:p>
            <a:r>
              <a:rPr lang="ru-RU" sz="1400" b="1" dirty="0" smtClean="0"/>
              <a:t>19 Кислева </a:t>
            </a:r>
            <a:r>
              <a:rPr lang="ru-RU" sz="1400" b="1" dirty="0"/>
              <a:t>5708 </a:t>
            </a:r>
            <a:r>
              <a:rPr lang="ru-RU" sz="1400" dirty="0"/>
              <a:t>(2.12.47) </a:t>
            </a:r>
            <a:r>
              <a:rPr lang="ru-RU" sz="1400" dirty="0" smtClean="0"/>
              <a:t>начался </a:t>
            </a:r>
            <a:r>
              <a:rPr lang="ru-RU" sz="1400" dirty="0"/>
              <a:t>погром в Алеппо (</a:t>
            </a:r>
            <a:r>
              <a:rPr lang="ru-RU" sz="1400" dirty="0" smtClean="0"/>
              <a:t>Сирия), </a:t>
            </a:r>
            <a:r>
              <a:rPr lang="ru-RU" sz="1400" dirty="0"/>
              <a:t>в результате которого</a:t>
            </a:r>
            <a:r>
              <a:rPr lang="ru-RU" sz="1400" b="1" dirty="0"/>
              <a:t> погибло 75 </a:t>
            </a:r>
            <a:r>
              <a:rPr lang="ru-RU" sz="1400" b="1" dirty="0" smtClean="0"/>
              <a:t>евреев</a:t>
            </a:r>
            <a:endParaRPr lang="ru-RU" sz="1400" b="1" dirty="0"/>
          </a:p>
          <a:p>
            <a:r>
              <a:rPr lang="ru-RU" sz="1400" b="1" dirty="0" smtClean="0"/>
              <a:t>20 Кислева 5708  </a:t>
            </a:r>
            <a:r>
              <a:rPr lang="ru-RU" sz="1400" dirty="0" smtClean="0"/>
              <a:t>(3.12.47) Яффо </a:t>
            </a:r>
            <a:r>
              <a:rPr lang="ru-RU" sz="1400" dirty="0"/>
              <a:t>- </a:t>
            </a:r>
            <a:r>
              <a:rPr lang="ru-RU" sz="1400" dirty="0" smtClean="0"/>
              <a:t>Тель-Авив, </a:t>
            </a:r>
            <a:r>
              <a:rPr lang="ru-RU" sz="1400" b="1" dirty="0" smtClean="0"/>
              <a:t>7 </a:t>
            </a:r>
            <a:r>
              <a:rPr lang="ru-RU" sz="1400" b="1" dirty="0"/>
              <a:t>евреев </a:t>
            </a:r>
            <a:r>
              <a:rPr lang="ru-RU" sz="1400" b="1" dirty="0" smtClean="0"/>
              <a:t>убито</a:t>
            </a:r>
            <a:r>
              <a:rPr lang="ru-RU" sz="1400" b="1" dirty="0"/>
              <a:t>, </a:t>
            </a:r>
            <a:r>
              <a:rPr lang="ru-RU" sz="1400" b="1" dirty="0" smtClean="0"/>
              <a:t>37 </a:t>
            </a:r>
            <a:r>
              <a:rPr lang="ru-RU" sz="1400" b="1" dirty="0"/>
              <a:t>человек ранено </a:t>
            </a:r>
            <a:endParaRPr lang="ru-RU" sz="1400" b="1" dirty="0" smtClean="0"/>
          </a:p>
          <a:p>
            <a:r>
              <a:rPr lang="ru-RU" sz="1400" b="1" dirty="0" smtClean="0"/>
              <a:t>20 </a:t>
            </a:r>
            <a:r>
              <a:rPr lang="ru-RU" sz="1400" b="1" dirty="0"/>
              <a:t>Кислева 5708  </a:t>
            </a:r>
            <a:r>
              <a:rPr lang="ru-RU" sz="1400" dirty="0"/>
              <a:t>(3.12.47) </a:t>
            </a:r>
            <a:r>
              <a:rPr lang="ru-RU" sz="1400" dirty="0" smtClean="0"/>
              <a:t>Яффские </a:t>
            </a:r>
            <a:r>
              <a:rPr lang="ru-RU" sz="1400" dirty="0"/>
              <a:t>ворота, Иерусалим </a:t>
            </a:r>
            <a:r>
              <a:rPr lang="ru-RU" sz="1400" dirty="0" smtClean="0"/>
              <a:t> </a:t>
            </a:r>
            <a:r>
              <a:rPr lang="ru-RU" sz="1400" i="1" dirty="0" smtClean="0"/>
              <a:t>Нападение </a:t>
            </a:r>
            <a:r>
              <a:rPr lang="ru-RU" sz="1400" i="1" dirty="0"/>
              <a:t>на автобус, следующий в Еврейский квартал «Старого города»</a:t>
            </a:r>
            <a:r>
              <a:rPr lang="ru-RU" sz="1400" dirty="0"/>
              <a:t>. </a:t>
            </a:r>
            <a:endParaRPr lang="ru-RU" sz="1400" dirty="0" smtClean="0"/>
          </a:p>
          <a:p>
            <a:r>
              <a:rPr lang="ru-RU" sz="1400" b="1" dirty="0"/>
              <a:t> </a:t>
            </a:r>
            <a:r>
              <a:rPr lang="ru-RU" sz="1400" b="1" dirty="0" smtClean="0"/>
              <a:t>                                1 </a:t>
            </a:r>
            <a:r>
              <a:rPr lang="ru-RU" sz="1400" b="1" dirty="0"/>
              <a:t>еврей </a:t>
            </a:r>
            <a:r>
              <a:rPr lang="ru-RU" sz="1400" b="1" dirty="0" smtClean="0"/>
              <a:t>  убит, </a:t>
            </a:r>
            <a:r>
              <a:rPr lang="ru-RU" sz="1400" b="1" dirty="0"/>
              <a:t>8 </a:t>
            </a:r>
            <a:r>
              <a:rPr lang="ru-RU" sz="1400" b="1" dirty="0" smtClean="0"/>
              <a:t>ранены</a:t>
            </a:r>
            <a:endParaRPr lang="ru-RU" sz="1400" b="1" dirty="0"/>
          </a:p>
          <a:p>
            <a:r>
              <a:rPr lang="ru-RU" sz="1400" b="1" dirty="0" smtClean="0"/>
              <a:t>27-28 </a:t>
            </a:r>
            <a:r>
              <a:rPr lang="ru-RU" sz="1400" b="1" dirty="0"/>
              <a:t>Кислева 5708  </a:t>
            </a:r>
            <a:r>
              <a:rPr lang="ru-RU" sz="1400" dirty="0" smtClean="0"/>
              <a:t>(10-11.12.47) Дорога </a:t>
            </a:r>
            <a:r>
              <a:rPr lang="ru-RU" sz="1400" dirty="0"/>
              <a:t>Иерусалим </a:t>
            </a:r>
            <a:r>
              <a:rPr lang="ru-RU" sz="1400" dirty="0" smtClean="0"/>
              <a:t>– Хеврон. Обстрел </a:t>
            </a:r>
            <a:r>
              <a:rPr lang="ru-RU" sz="1400" dirty="0"/>
              <a:t>конвоя с продовольствием и водой для </a:t>
            </a:r>
            <a:r>
              <a:rPr lang="ru-RU" sz="1400" dirty="0" smtClean="0"/>
              <a:t>Гуш-Эциона</a:t>
            </a:r>
            <a:r>
              <a:rPr lang="ru-RU" sz="1400" b="1" dirty="0" smtClean="0"/>
              <a:t>.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                             10 </a:t>
            </a:r>
            <a:r>
              <a:rPr lang="ru-RU" sz="1400" b="1" dirty="0"/>
              <a:t>евреев убито, 4 ранено </a:t>
            </a:r>
          </a:p>
          <a:p>
            <a:r>
              <a:rPr lang="ru-RU" sz="1400" b="1" dirty="0" smtClean="0"/>
              <a:t>4 </a:t>
            </a:r>
            <a:r>
              <a:rPr lang="ru-RU" sz="1400" b="1" dirty="0"/>
              <a:t>Кислева </a:t>
            </a:r>
            <a:r>
              <a:rPr lang="ru-RU" sz="1400" b="1" dirty="0" smtClean="0"/>
              <a:t>5717 </a:t>
            </a:r>
            <a:r>
              <a:rPr lang="ru-RU" sz="1400" dirty="0" smtClean="0"/>
              <a:t>(8.11.56)</a:t>
            </a:r>
            <a:r>
              <a:rPr lang="en-US" sz="1400" b="1" dirty="0" smtClean="0"/>
              <a:t> </a:t>
            </a:r>
            <a:r>
              <a:rPr lang="ru-RU" sz="1400" dirty="0"/>
              <a:t>Север и Центр </a:t>
            </a:r>
            <a:r>
              <a:rPr lang="ru-RU" sz="1400" dirty="0" smtClean="0"/>
              <a:t>Израиля. </a:t>
            </a:r>
            <a:r>
              <a:rPr lang="ru-RU" sz="1400" dirty="0"/>
              <a:t>Обстреляны </a:t>
            </a:r>
            <a:r>
              <a:rPr lang="ru-RU" sz="1400" dirty="0" smtClean="0"/>
              <a:t>пасс. поезд и автомобили. </a:t>
            </a:r>
            <a:r>
              <a:rPr lang="ru-RU" sz="1400" b="1" dirty="0" smtClean="0"/>
              <a:t>6 раненых</a:t>
            </a:r>
          </a:p>
          <a:p>
            <a:r>
              <a:rPr lang="ru-RU" sz="1400" b="1" dirty="0" smtClean="0"/>
              <a:t>5 Кислева 5735 </a:t>
            </a:r>
            <a:r>
              <a:rPr lang="ru-RU" sz="1400" dirty="0" smtClean="0"/>
              <a:t>(</a:t>
            </a:r>
            <a:r>
              <a:rPr lang="en-US" sz="1400" dirty="0" smtClean="0"/>
              <a:t>19</a:t>
            </a:r>
            <a:r>
              <a:rPr lang="ru-RU" sz="1400" dirty="0" smtClean="0"/>
              <a:t>.</a:t>
            </a:r>
            <a:r>
              <a:rPr lang="en-US" sz="1400" dirty="0" smtClean="0"/>
              <a:t>11</a:t>
            </a:r>
            <a:r>
              <a:rPr lang="ru-RU" sz="1400" dirty="0" smtClean="0"/>
              <a:t>.</a:t>
            </a:r>
            <a:r>
              <a:rPr lang="en-US" sz="1400" dirty="0" smtClean="0"/>
              <a:t>74)</a:t>
            </a:r>
            <a:r>
              <a:rPr lang="ru-RU" sz="1400" dirty="0"/>
              <a:t> </a:t>
            </a:r>
            <a:r>
              <a:rPr lang="en-US" sz="1400" dirty="0" smtClean="0"/>
              <a:t> </a:t>
            </a:r>
            <a:r>
              <a:rPr lang="ru-RU" sz="1400" dirty="0" smtClean="0"/>
              <a:t>Бейт Шеан. Захвачен жилой дом. </a:t>
            </a:r>
            <a:r>
              <a:rPr lang="ru-RU" sz="1400" b="1" dirty="0" smtClean="0"/>
              <a:t>21 человек ранен</a:t>
            </a:r>
          </a:p>
          <a:p>
            <a:r>
              <a:rPr lang="ru-RU" sz="1400" b="1" dirty="0" smtClean="0"/>
              <a:t>9 Кислева 5736 </a:t>
            </a:r>
            <a:r>
              <a:rPr lang="ru-RU" sz="1400" dirty="0" smtClean="0"/>
              <a:t>(13.11.75) Иерусалим. </a:t>
            </a:r>
            <a:r>
              <a:rPr lang="ru-RU" sz="1400" dirty="0"/>
              <a:t>Взрыв бомбы на улице Яффо</a:t>
            </a:r>
            <a:r>
              <a:rPr lang="ru-RU" sz="1400" b="1" dirty="0"/>
              <a:t>. </a:t>
            </a:r>
            <a:r>
              <a:rPr lang="ru-RU" sz="1400" b="1" dirty="0" smtClean="0"/>
              <a:t>7 погибших</a:t>
            </a:r>
            <a:r>
              <a:rPr lang="ru-RU" sz="1400" b="1" dirty="0"/>
              <a:t>, </a:t>
            </a:r>
            <a:r>
              <a:rPr lang="ru-RU" sz="1400" b="1" dirty="0" smtClean="0"/>
              <a:t>46 </a:t>
            </a:r>
            <a:r>
              <a:rPr lang="ru-RU" sz="1400" b="1" dirty="0"/>
              <a:t>ранены</a:t>
            </a:r>
            <a:r>
              <a:rPr lang="ru-RU" sz="1400" dirty="0"/>
              <a:t>.</a:t>
            </a:r>
            <a:endParaRPr lang="ru-RU" sz="1400" b="1" dirty="0" smtClean="0"/>
          </a:p>
          <a:p>
            <a:r>
              <a:rPr lang="ru-RU" sz="1400" b="1" dirty="0" smtClean="0"/>
              <a:t>30 Кислева 5744 </a:t>
            </a:r>
            <a:r>
              <a:rPr lang="ru-RU" sz="1400" dirty="0" smtClean="0"/>
              <a:t>(6.12.83)  Взрыв бомбы в автобусе 18 маршрута в Иерусалиме</a:t>
            </a:r>
            <a:r>
              <a:rPr lang="ru-RU" sz="1400" b="1" dirty="0" smtClean="0"/>
              <a:t>. Погибло 6, ранено 46</a:t>
            </a:r>
          </a:p>
          <a:p>
            <a:r>
              <a:rPr lang="ru-RU" sz="1400" b="1" dirty="0" smtClean="0"/>
              <a:t>1 Кислева 5754 </a:t>
            </a:r>
            <a:r>
              <a:rPr lang="ru-RU" sz="1400" dirty="0" smtClean="0"/>
              <a:t>(15.11.93) Хеврон.  Два </a:t>
            </a:r>
            <a:r>
              <a:rPr lang="ru-RU" sz="1400" dirty="0"/>
              <a:t>террориста зарубили топорами престарелого раввина Авраама Зарбива</a:t>
            </a:r>
            <a:r>
              <a:rPr lang="ru-RU" sz="1400" dirty="0" smtClean="0"/>
              <a:t>. </a:t>
            </a:r>
            <a:r>
              <a:rPr lang="ru-RU" sz="1400" b="1" dirty="0" smtClean="0"/>
              <a:t>1 убитый</a:t>
            </a:r>
          </a:p>
          <a:p>
            <a:r>
              <a:rPr lang="ru-RU" sz="1400" b="1" dirty="0" smtClean="0"/>
              <a:t>3 Кислева 5754 </a:t>
            </a:r>
            <a:r>
              <a:rPr lang="ru-RU" sz="1400" dirty="0" smtClean="0"/>
              <a:t>(17.11.93) Кафе </a:t>
            </a:r>
            <a:r>
              <a:rPr lang="ru-RU" sz="1400" dirty="0"/>
              <a:t>возле КПП «Нахаль Оз</a:t>
            </a:r>
            <a:r>
              <a:rPr lang="ru-RU" sz="1400" dirty="0" smtClean="0"/>
              <a:t>». Ножевое </a:t>
            </a:r>
            <a:r>
              <a:rPr lang="ru-RU" sz="1400" dirty="0"/>
              <a:t>ранение в результате нападения </a:t>
            </a:r>
            <a:r>
              <a:rPr lang="ru-RU" sz="1400" dirty="0" smtClean="0"/>
              <a:t>террористов. </a:t>
            </a:r>
            <a:r>
              <a:rPr lang="ru-RU" sz="1400" b="1" dirty="0" smtClean="0"/>
              <a:t>1 убитый</a:t>
            </a:r>
          </a:p>
          <a:p>
            <a:r>
              <a:rPr lang="ru-RU" sz="1400" b="1" dirty="0" smtClean="0"/>
              <a:t>10 Кислева 5754 </a:t>
            </a:r>
            <a:r>
              <a:rPr lang="ru-RU" sz="1400" dirty="0" smtClean="0"/>
              <a:t>(24.11.93) Нетания. </a:t>
            </a:r>
            <a:r>
              <a:rPr lang="ru-RU" sz="1400" b="1" dirty="0" smtClean="0"/>
              <a:t>1 убитый</a:t>
            </a:r>
          </a:p>
          <a:p>
            <a:r>
              <a:rPr lang="ru-RU" sz="1400" b="1" dirty="0" smtClean="0"/>
              <a:t>17 </a:t>
            </a:r>
            <a:r>
              <a:rPr lang="ru-RU" sz="1400" b="1" dirty="0"/>
              <a:t>Кислева 5754 </a:t>
            </a:r>
            <a:r>
              <a:rPr lang="ru-RU" sz="1400" dirty="0" smtClean="0"/>
              <a:t>(1.12.93</a:t>
            </a:r>
            <a:r>
              <a:rPr lang="ru-RU" sz="1400" dirty="0"/>
              <a:t>) </a:t>
            </a:r>
            <a:r>
              <a:rPr lang="ru-RU" sz="1400" dirty="0" smtClean="0"/>
              <a:t>Шоссе </a:t>
            </a:r>
            <a:r>
              <a:rPr lang="ru-RU" sz="1400" dirty="0"/>
              <a:t>близ </a:t>
            </a:r>
            <a:r>
              <a:rPr lang="ru-RU" sz="1400" dirty="0" smtClean="0"/>
              <a:t>Рамаллы. </a:t>
            </a:r>
            <a:r>
              <a:rPr lang="ru-RU" sz="1400" b="1" dirty="0" smtClean="0"/>
              <a:t>2 убитых</a:t>
            </a:r>
          </a:p>
          <a:p>
            <a:r>
              <a:rPr lang="ru-RU" sz="1400" b="1" dirty="0" smtClean="0"/>
              <a:t>21 Кислева 5754 </a:t>
            </a:r>
            <a:r>
              <a:rPr lang="ru-RU" sz="1400" dirty="0" smtClean="0"/>
              <a:t>(5.12.93) Перекресток Холон.  </a:t>
            </a:r>
            <a:r>
              <a:rPr lang="ru-RU" sz="1400" b="1" dirty="0" smtClean="0"/>
              <a:t>1 убитый</a:t>
            </a:r>
          </a:p>
          <a:p>
            <a:r>
              <a:rPr lang="ru-RU" sz="1400" b="1" dirty="0" smtClean="0"/>
              <a:t>22 </a:t>
            </a:r>
            <a:r>
              <a:rPr lang="ru-RU" sz="1400" b="1" dirty="0"/>
              <a:t>Кислева 5754 </a:t>
            </a:r>
            <a:r>
              <a:rPr lang="ru-RU" sz="1400" dirty="0" smtClean="0"/>
              <a:t>(6.12.93</a:t>
            </a:r>
            <a:r>
              <a:rPr lang="ru-RU" sz="1400" dirty="0"/>
              <a:t>) </a:t>
            </a:r>
            <a:r>
              <a:rPr lang="ru-RU" sz="1400" dirty="0" smtClean="0"/>
              <a:t>Окрестности Хеврона. </a:t>
            </a:r>
            <a:r>
              <a:rPr lang="ru-RU" sz="1400" b="1" dirty="0" smtClean="0"/>
              <a:t>2 убитых</a:t>
            </a:r>
          </a:p>
          <a:p>
            <a:r>
              <a:rPr lang="ru-RU" sz="1400" b="1" dirty="0" smtClean="0"/>
              <a:t>8 Кислева 5755 (11.11.94) </a:t>
            </a:r>
            <a:r>
              <a:rPr lang="ru-RU" sz="1400" dirty="0" smtClean="0"/>
              <a:t>КПП </a:t>
            </a:r>
            <a:r>
              <a:rPr lang="ru-RU" sz="1400" dirty="0"/>
              <a:t>Нецарим (сектор Газа</a:t>
            </a:r>
            <a:r>
              <a:rPr lang="ru-RU" sz="1400" dirty="0" smtClean="0"/>
              <a:t>).  Взрыв </a:t>
            </a:r>
            <a:r>
              <a:rPr lang="ru-RU" sz="1400" dirty="0"/>
              <a:t>террориста-смертника, подъехавшего к блок-посту на мотоцикле</a:t>
            </a:r>
            <a:r>
              <a:rPr lang="ru-RU" sz="1400" dirty="0" smtClean="0"/>
              <a:t>.</a:t>
            </a:r>
          </a:p>
          <a:p>
            <a:r>
              <a:rPr lang="ru-RU" sz="1400" b="1" dirty="0"/>
              <a:t> 	3 погибших (солдаты</a:t>
            </a:r>
            <a:r>
              <a:rPr lang="ru-RU" sz="1400" b="1" dirty="0" smtClean="0"/>
              <a:t>)</a:t>
            </a:r>
          </a:p>
          <a:p>
            <a:r>
              <a:rPr lang="ru-RU" sz="1400" b="1" dirty="0" smtClean="0"/>
              <a:t>14 Кислева 5757 </a:t>
            </a:r>
            <a:r>
              <a:rPr lang="ru-RU" sz="1400" dirty="0" smtClean="0"/>
              <a:t>(25.11.96) Взрыв </a:t>
            </a:r>
            <a:r>
              <a:rPr lang="ru-RU" sz="1400" dirty="0"/>
              <a:t>террористов-смертников в </a:t>
            </a:r>
            <a:r>
              <a:rPr lang="ru-RU" sz="1400" dirty="0" smtClean="0"/>
              <a:t>автобусе. </a:t>
            </a:r>
            <a:r>
              <a:rPr lang="ru-RU" sz="1400" b="1" dirty="0"/>
              <a:t>	25 погибших, 45 ранено.</a:t>
            </a:r>
          </a:p>
        </p:txBody>
      </p:sp>
    </p:spTree>
    <p:extLst>
      <p:ext uri="{BB962C8B-B14F-4D97-AF65-F5344CB8AC3E}">
        <p14:creationId xmlns:p14="http://schemas.microsoft.com/office/powerpoint/2010/main" val="2453744574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82181" y="491164"/>
            <a:ext cx="1016103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5 Кислева 5761 </a:t>
            </a:r>
            <a:r>
              <a:rPr lang="ru-RU" sz="1400" dirty="0"/>
              <a:t>(2.12.2000) Вблизи еврейских деревень Элей-Синай и Нисанит. </a:t>
            </a:r>
            <a:r>
              <a:rPr lang="ru-RU" sz="1400" b="1" dirty="0"/>
              <a:t>2 убитых</a:t>
            </a:r>
          </a:p>
          <a:p>
            <a:r>
              <a:rPr lang="ru-RU" sz="1400" b="1" dirty="0"/>
              <a:t>11 Кислева 5761 </a:t>
            </a:r>
            <a:r>
              <a:rPr lang="ru-RU" sz="1400" dirty="0"/>
              <a:t>(8.12.2000) Обстрел автобуса на объездном шоссе при подъезде к Иерихону. </a:t>
            </a:r>
            <a:r>
              <a:rPr lang="ru-RU" sz="1400" b="1" dirty="0"/>
              <a:t>1 убит, 1 ранен</a:t>
            </a:r>
          </a:p>
          <a:p>
            <a:pPr lvl="0"/>
            <a:r>
              <a:rPr lang="ru-RU" sz="1400" b="1" dirty="0" smtClean="0">
                <a:solidFill>
                  <a:prstClr val="black"/>
                </a:solidFill>
              </a:rPr>
              <a:t>12 </a:t>
            </a:r>
            <a:r>
              <a:rPr lang="ru-RU" sz="1400" b="1" dirty="0">
                <a:solidFill>
                  <a:prstClr val="black"/>
                </a:solidFill>
              </a:rPr>
              <a:t>Кислева 5762 </a:t>
            </a:r>
            <a:r>
              <a:rPr lang="ru-RU" sz="1400" dirty="0">
                <a:solidFill>
                  <a:prstClr val="black"/>
                </a:solidFill>
              </a:rPr>
              <a:t>(27.11.2001) Афула. Обстрел на центральной автобусной станции. </a:t>
            </a:r>
            <a:r>
              <a:rPr lang="ru-RU" sz="1400" b="1" dirty="0">
                <a:solidFill>
                  <a:prstClr val="black"/>
                </a:solidFill>
              </a:rPr>
              <a:t>2 убиты, 40 ранены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14 Кислева 5762 </a:t>
            </a:r>
            <a:r>
              <a:rPr lang="ru-RU" sz="1400" dirty="0">
                <a:solidFill>
                  <a:prstClr val="black"/>
                </a:solidFill>
              </a:rPr>
              <a:t>(29.11.2001) Перекресток Гуш Шмуэль близ Пардес Хана. Взрыв в автобусе. </a:t>
            </a:r>
            <a:r>
              <a:rPr lang="ru-RU" sz="1400" b="1" dirty="0">
                <a:solidFill>
                  <a:prstClr val="black"/>
                </a:solidFill>
              </a:rPr>
              <a:t>3 убиты, 9 ранены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16 Кислева 5762 </a:t>
            </a:r>
            <a:r>
              <a:rPr lang="ru-RU" sz="1400" dirty="0">
                <a:solidFill>
                  <a:prstClr val="black"/>
                </a:solidFill>
              </a:rPr>
              <a:t>(1.12.2001) Теракт в Иерусалиме на улице Бен-Ие</a:t>
            </a:r>
            <a:r>
              <a:rPr lang="en-US" sz="1400" dirty="0">
                <a:solidFill>
                  <a:prstClr val="black"/>
                </a:solidFill>
              </a:rPr>
              <a:t>h</a:t>
            </a:r>
            <a:r>
              <a:rPr lang="ru-RU" sz="1400" dirty="0">
                <a:solidFill>
                  <a:prstClr val="black"/>
                </a:solidFill>
              </a:rPr>
              <a:t>уды. Два террориста из иерусалимского пригорода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                    </a:t>
            </a:r>
            <a:r>
              <a:rPr lang="ru-RU" sz="1400" dirty="0" smtClean="0">
                <a:solidFill>
                  <a:prstClr val="black"/>
                </a:solidFill>
              </a:rPr>
              <a:t>Абу-</a:t>
            </a:r>
            <a:r>
              <a:rPr lang="ru-RU" sz="1400" dirty="0" err="1" smtClean="0">
                <a:solidFill>
                  <a:prstClr val="black"/>
                </a:solidFill>
              </a:rPr>
              <a:t>Дис</a:t>
            </a:r>
            <a:r>
              <a:rPr lang="ru-RU" sz="1400" dirty="0">
                <a:solidFill>
                  <a:prstClr val="black"/>
                </a:solidFill>
              </a:rPr>
              <a:t>, один за другим, взорвали мощные бомбы, которые они несли на себе. Когда на помощь первым 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                     пострадавшим сбежалась толпа, произошел третий взрыв: это был заранее припаркованный автомобиль, 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                     начиненный взрывчаткой. </a:t>
            </a:r>
            <a:r>
              <a:rPr lang="ru-RU" sz="1400" b="1" dirty="0">
                <a:solidFill>
                  <a:prstClr val="black"/>
                </a:solidFill>
              </a:rPr>
              <a:t>Погибли </a:t>
            </a:r>
            <a:r>
              <a:rPr lang="ru-RU" sz="1400" b="1" dirty="0" smtClean="0">
                <a:solidFill>
                  <a:prstClr val="black"/>
                </a:solidFill>
              </a:rPr>
              <a:t>12</a:t>
            </a:r>
            <a:r>
              <a:rPr lang="en-US" sz="1400" b="1" dirty="0" smtClean="0">
                <a:solidFill>
                  <a:prstClr val="black"/>
                </a:solidFill>
              </a:rPr>
              <a:t> </a:t>
            </a:r>
            <a:r>
              <a:rPr lang="ru-RU" sz="1400" b="1" dirty="0">
                <a:solidFill>
                  <a:prstClr val="black"/>
                </a:solidFill>
              </a:rPr>
              <a:t>человек а возрасте 14-21 год, 188 человек ранены.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17 Кислева 5762 </a:t>
            </a:r>
            <a:r>
              <a:rPr lang="en-US" sz="1400" dirty="0">
                <a:solidFill>
                  <a:prstClr val="black"/>
                </a:solidFill>
              </a:rPr>
              <a:t>(</a:t>
            </a:r>
            <a:r>
              <a:rPr lang="ru-RU" sz="1400" dirty="0">
                <a:solidFill>
                  <a:prstClr val="black"/>
                </a:solidFill>
              </a:rPr>
              <a:t>2.12.2001) Теракт в Хайфе, в автобусе №6, </a:t>
            </a:r>
            <a:r>
              <a:rPr lang="ru-RU" sz="1400" b="1" dirty="0">
                <a:solidFill>
                  <a:prstClr val="black"/>
                </a:solidFill>
              </a:rPr>
              <a:t>15 погибших, </a:t>
            </a:r>
            <a:r>
              <a:rPr lang="en-US" sz="1400" b="1" dirty="0">
                <a:solidFill>
                  <a:prstClr val="black"/>
                </a:solidFill>
              </a:rPr>
              <a:t>6</a:t>
            </a:r>
            <a:r>
              <a:rPr lang="ru-RU" sz="1400" b="1" dirty="0">
                <a:solidFill>
                  <a:prstClr val="black"/>
                </a:solidFill>
              </a:rPr>
              <a:t>0 раненых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20 Кислева 5762 </a:t>
            </a:r>
            <a:r>
              <a:rPr lang="ru-RU" sz="1400" dirty="0">
                <a:solidFill>
                  <a:prstClr val="black"/>
                </a:solidFill>
              </a:rPr>
              <a:t>(5.12.2001) Теракт в Иерусалиме на улице Кинг-Давид, </a:t>
            </a:r>
            <a:r>
              <a:rPr lang="ru-RU" sz="1400" b="1" dirty="0">
                <a:solidFill>
                  <a:prstClr val="black"/>
                </a:solidFill>
              </a:rPr>
              <a:t>несколько человек ранены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24 Кислева 5762 </a:t>
            </a:r>
            <a:r>
              <a:rPr lang="ru-RU" sz="1400" dirty="0">
                <a:solidFill>
                  <a:prstClr val="black"/>
                </a:solidFill>
              </a:rPr>
              <a:t>(9.12.2001) Теракт в Хайфе. Взрыв на перекрёстке Чекпост. </a:t>
            </a:r>
            <a:r>
              <a:rPr lang="ru-RU" sz="1400" b="1" dirty="0">
                <a:solidFill>
                  <a:prstClr val="black"/>
                </a:solidFill>
              </a:rPr>
              <a:t>30 человек ранены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26 Кислева 5762 </a:t>
            </a:r>
            <a:r>
              <a:rPr lang="ru-RU" sz="1400" dirty="0">
                <a:solidFill>
                  <a:prstClr val="black"/>
                </a:solidFill>
              </a:rPr>
              <a:t>(11.12.2001) Теракт в Иерусалиме. </a:t>
            </a:r>
            <a:r>
              <a:rPr lang="ru-RU" sz="1400" b="1" dirty="0">
                <a:solidFill>
                  <a:prstClr val="black"/>
                </a:solidFill>
              </a:rPr>
              <a:t>11 убитых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27 Кислева 5762 </a:t>
            </a:r>
            <a:r>
              <a:rPr lang="ru-RU" sz="1400" dirty="0">
                <a:solidFill>
                  <a:prstClr val="black"/>
                </a:solidFill>
              </a:rPr>
              <a:t>(12.12.2001) Теракты: в секторе Газы и у въезда в город Эмануэль. Подорван на мине и обстрелян  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                        пассажирский автобус кооператива "Дан«. </a:t>
            </a:r>
            <a:r>
              <a:rPr lang="ru-RU" sz="1400" b="1" dirty="0">
                <a:solidFill>
                  <a:prstClr val="black"/>
                </a:solidFill>
              </a:rPr>
              <a:t>10 человек погибли и более 30 были ранены</a:t>
            </a:r>
            <a:r>
              <a:rPr lang="ru-RU" sz="1400" b="1" dirty="0" smtClean="0">
                <a:solidFill>
                  <a:prstClr val="black"/>
                </a:solidFill>
              </a:rPr>
              <a:t>.</a:t>
            </a:r>
          </a:p>
          <a:p>
            <a:r>
              <a:rPr lang="ru-RU" sz="1400" b="1" dirty="0"/>
              <a:t>5 Кислева 5363 </a:t>
            </a:r>
            <a:r>
              <a:rPr lang="ru-RU" sz="1400" dirty="0"/>
              <a:t>(10.11.2002) Дети Наоми и Матан Охайон 4-х и 5-ти лет и их мать оказались в числе </a:t>
            </a:r>
            <a:r>
              <a:rPr lang="ru-RU" sz="1400" b="1" dirty="0"/>
              <a:t>пятерых жителей </a:t>
            </a:r>
            <a:r>
              <a:rPr lang="ru-RU" sz="1400" dirty="0"/>
              <a:t>поселения   </a:t>
            </a:r>
          </a:p>
          <a:p>
            <a:r>
              <a:rPr lang="ru-RU" sz="1400" dirty="0"/>
              <a:t>                               Мецер, которых убил пробравшийся террорист.</a:t>
            </a:r>
          </a:p>
          <a:p>
            <a:r>
              <a:rPr lang="ru-RU" sz="1400" b="1" dirty="0"/>
              <a:t>10 Кислева 5763 </a:t>
            </a:r>
            <a:r>
              <a:rPr lang="ru-RU" sz="1400" dirty="0"/>
              <a:t>(15.11.2002) Пещера праотцев в Хевроне. 12 человек погибли, </a:t>
            </a:r>
            <a:r>
              <a:rPr lang="ru-RU" sz="1400" b="1" dirty="0"/>
              <a:t>35 были ранены </a:t>
            </a:r>
            <a:r>
              <a:rPr lang="ru-RU" sz="1400" dirty="0"/>
              <a:t>в результате нападения арабов   </a:t>
            </a:r>
          </a:p>
          <a:p>
            <a:r>
              <a:rPr lang="ru-RU" sz="1400" dirty="0"/>
              <a:t>                                на </a:t>
            </a:r>
            <a:r>
              <a:rPr lang="ru-RU" sz="1400" dirty="0" smtClean="0"/>
              <a:t>молящихся.</a:t>
            </a:r>
            <a:endParaRPr lang="ru-RU" sz="1400" dirty="0"/>
          </a:p>
          <a:p>
            <a:r>
              <a:rPr lang="ru-RU" sz="1400" b="1" dirty="0"/>
              <a:t>13 Кислева 5763</a:t>
            </a:r>
            <a:r>
              <a:rPr lang="ru-RU" sz="1400" dirty="0"/>
              <a:t> (18.11.2002)</a:t>
            </a:r>
            <a:r>
              <a:rPr lang="ru-RU" sz="1400" dirty="0">
                <a:hlinkClick r:id="rId2" tooltip="2002"/>
              </a:rPr>
              <a:t> </a:t>
            </a:r>
            <a:r>
              <a:rPr lang="ru-RU" sz="1400" dirty="0"/>
              <a:t>Перекрёсток Римоним к северо-востоку от Рамаллы Террористы обстреляли проезжающую  </a:t>
            </a:r>
          </a:p>
          <a:p>
            <a:r>
              <a:rPr lang="ru-RU" sz="1400" dirty="0"/>
              <a:t>                                 машину. </a:t>
            </a:r>
            <a:r>
              <a:rPr lang="ru-RU" sz="1400" b="1" dirty="0"/>
              <a:t>1 убит, 1 ранен</a:t>
            </a:r>
          </a:p>
          <a:p>
            <a:r>
              <a:rPr lang="ru-RU" sz="1400" b="1" dirty="0"/>
              <a:t>16 Кислева 5763 </a:t>
            </a:r>
            <a:r>
              <a:rPr lang="ru-RU" sz="1400" dirty="0"/>
              <a:t>(21.9.2002)</a:t>
            </a:r>
            <a:r>
              <a:rPr lang="ru-RU" sz="1400" b="1" dirty="0"/>
              <a:t> </a:t>
            </a:r>
            <a:r>
              <a:rPr lang="ru-RU" sz="1400" dirty="0"/>
              <a:t> Иерусалим. Взрыв террориста-смертника в автобусе маршрута № 20 на улице Мексико (район  </a:t>
            </a:r>
          </a:p>
          <a:p>
            <a:r>
              <a:rPr lang="ru-RU" sz="1400" dirty="0"/>
              <a:t>                                Кирьят Менахем). </a:t>
            </a:r>
            <a:r>
              <a:rPr lang="ru-RU" sz="1400" b="1" dirty="0"/>
              <a:t>17 убиты, около 50 ранены </a:t>
            </a:r>
            <a:r>
              <a:rPr lang="ru-RU" sz="1400" dirty="0"/>
              <a:t>(в основном школьники) </a:t>
            </a:r>
          </a:p>
          <a:p>
            <a:r>
              <a:rPr lang="ru-RU" sz="1400" b="1" dirty="0"/>
              <a:t>23 Кислева 5763 </a:t>
            </a:r>
            <a:r>
              <a:rPr lang="ru-RU" sz="1400" dirty="0"/>
              <a:t>(28.11.2002)  Автобусная </a:t>
            </a:r>
            <a:r>
              <a:rPr lang="ru-RU" sz="1400" dirty="0" smtClean="0"/>
              <a:t>станция. </a:t>
            </a:r>
            <a:r>
              <a:rPr lang="ru-RU" sz="1400" dirty="0"/>
              <a:t>Бейт-</a:t>
            </a:r>
            <a:r>
              <a:rPr lang="ru-RU" sz="1400" dirty="0" err="1"/>
              <a:t>Шеан</a:t>
            </a:r>
            <a:r>
              <a:rPr lang="ru-RU" sz="1400" dirty="0"/>
              <a:t> были Люди обстреляны террористами </a:t>
            </a:r>
            <a:r>
              <a:rPr lang="ru-RU" sz="1400" dirty="0" smtClean="0"/>
              <a:t>из </a:t>
            </a:r>
            <a:r>
              <a:rPr lang="ru-RU" sz="1400" dirty="0"/>
              <a:t>автоматического </a:t>
            </a:r>
            <a:r>
              <a:rPr lang="ru-RU" sz="1400" dirty="0" smtClean="0"/>
              <a:t>оружия.  </a:t>
            </a:r>
            <a:endParaRPr lang="ru-RU" sz="1400" dirty="0"/>
          </a:p>
          <a:p>
            <a:r>
              <a:rPr lang="ru-RU" sz="1400" b="1" dirty="0" smtClean="0"/>
              <a:t>                                   6 </a:t>
            </a:r>
            <a:r>
              <a:rPr lang="ru-RU" sz="1400" b="1" dirty="0"/>
              <a:t>погибших, около 20 раненых.</a:t>
            </a:r>
          </a:p>
          <a:p>
            <a:r>
              <a:rPr lang="ru-RU" sz="1400" b="1" dirty="0"/>
              <a:t>23 Кислева 5763 </a:t>
            </a:r>
            <a:r>
              <a:rPr lang="ru-RU" sz="1400" dirty="0"/>
              <a:t>(28.11.2002) Теракт в Момбасе (Кения). Во дворе отеля «Парадайз Момбаса», где обычно останавливаются  </a:t>
            </a:r>
          </a:p>
          <a:p>
            <a:r>
              <a:rPr lang="ru-RU" sz="1400" dirty="0"/>
              <a:t>                         туристы из Израиля. Смертник взорвал автомобиль с взрывчаткой. </a:t>
            </a:r>
            <a:r>
              <a:rPr lang="ru-RU" sz="1400" b="1" dirty="0"/>
              <a:t>Погибли 12человек, в том числе 3 израильтян</a:t>
            </a:r>
            <a:r>
              <a:rPr lang="ru-RU" sz="1400" dirty="0"/>
              <a:t>. </a:t>
            </a:r>
          </a:p>
          <a:p>
            <a:pPr lvl="0"/>
            <a:endParaRPr lang="ru-RU" sz="1400" b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2133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6531" y="193855"/>
            <a:ext cx="1136468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30 </a:t>
            </a:r>
            <a:r>
              <a:rPr lang="ru-RU" sz="1600" b="1" dirty="0"/>
              <a:t>Кислева </a:t>
            </a:r>
            <a:r>
              <a:rPr lang="ru-RU" sz="1600" b="1" dirty="0" smtClean="0"/>
              <a:t>5764 </a:t>
            </a:r>
            <a:r>
              <a:rPr lang="ru-RU" sz="1600" dirty="0" smtClean="0"/>
              <a:t>(25.12.2003) </a:t>
            </a:r>
            <a:r>
              <a:rPr lang="ru-RU" sz="1600" dirty="0"/>
              <a:t>Бней-Брак. Теракт-самоубийство на автобусной остановке. </a:t>
            </a:r>
            <a:r>
              <a:rPr lang="ru-RU" sz="1600" b="1" dirty="0" smtClean="0"/>
              <a:t>4 погибших</a:t>
            </a:r>
            <a:r>
              <a:rPr lang="ru-RU" sz="1600" b="1" dirty="0"/>
              <a:t>, около 30 раненых</a:t>
            </a:r>
          </a:p>
          <a:p>
            <a:r>
              <a:rPr lang="ru-RU" sz="1600" b="1" dirty="0"/>
              <a:t>24 Кислева 5765 </a:t>
            </a:r>
            <a:r>
              <a:rPr lang="ru-RU" sz="1600" dirty="0" smtClean="0"/>
              <a:t>(7.12.2004) </a:t>
            </a:r>
            <a:r>
              <a:rPr lang="ru-RU" sz="1600" dirty="0"/>
              <a:t>КПП </a:t>
            </a:r>
            <a:r>
              <a:rPr lang="ru-RU" sz="1600" dirty="0" smtClean="0"/>
              <a:t>Карни. </a:t>
            </a:r>
            <a:r>
              <a:rPr lang="ru-RU" sz="1600" dirty="0"/>
              <a:t>Ст. сержант Надав Кудински и его собака погибли при взрыве </a:t>
            </a:r>
            <a:r>
              <a:rPr lang="ru-RU" sz="1600" dirty="0" smtClean="0"/>
              <a:t>мины-ловушки</a:t>
            </a:r>
            <a:r>
              <a:rPr lang="ru-RU" sz="1600" dirty="0"/>
              <a:t>. </a:t>
            </a:r>
            <a:endParaRPr lang="ru-RU" sz="1600" dirty="0" smtClean="0"/>
          </a:p>
          <a:p>
            <a:r>
              <a:rPr lang="ru-RU" sz="1600" dirty="0"/>
              <a:t> </a:t>
            </a:r>
            <a:r>
              <a:rPr lang="ru-RU" sz="1600" dirty="0" smtClean="0"/>
              <a:t>                               При </a:t>
            </a:r>
            <a:r>
              <a:rPr lang="ru-RU" sz="1600" dirty="0"/>
              <a:t>его </a:t>
            </a:r>
            <a:r>
              <a:rPr lang="ru-RU" sz="1600" dirty="0" smtClean="0"/>
              <a:t>эвакуации ранены солдаты. </a:t>
            </a:r>
            <a:r>
              <a:rPr lang="ru-RU" sz="1600" b="1" dirty="0" smtClean="0"/>
              <a:t>1 погиб, 4 ранены</a:t>
            </a:r>
            <a:endParaRPr lang="ru-RU" sz="1600" b="1" dirty="0"/>
          </a:p>
          <a:p>
            <a:r>
              <a:rPr lang="ru-RU" sz="1600" b="1" dirty="0"/>
              <a:t>29 Кислева 5765 </a:t>
            </a:r>
            <a:r>
              <a:rPr lang="ru-RU" sz="1600" dirty="0" smtClean="0"/>
              <a:t>(12.12.2004) </a:t>
            </a:r>
            <a:r>
              <a:rPr lang="ru-RU" sz="1600" dirty="0"/>
              <a:t>КПП </a:t>
            </a:r>
            <a:r>
              <a:rPr lang="ru-RU" sz="1600" dirty="0" smtClean="0"/>
              <a:t>Рафиах. Взрыв террориста-смертника. </a:t>
            </a:r>
            <a:r>
              <a:rPr lang="ru-RU" sz="1600" b="1" dirty="0" smtClean="0"/>
              <a:t>5 погибших</a:t>
            </a:r>
          </a:p>
          <a:p>
            <a:r>
              <a:rPr lang="ru-RU" sz="1600" b="1" dirty="0"/>
              <a:t>4 Кислева 5766</a:t>
            </a:r>
            <a:r>
              <a:rPr lang="ru-RU" sz="1600" dirty="0"/>
              <a:t> </a:t>
            </a:r>
            <a:r>
              <a:rPr lang="ru-RU" sz="1600" dirty="0" smtClean="0"/>
              <a:t>(5.12.2005) </a:t>
            </a:r>
            <a:r>
              <a:rPr lang="ru-RU" sz="1600" dirty="0"/>
              <a:t>Теракт в Нетании у торгового центра </a:t>
            </a:r>
            <a:r>
              <a:rPr lang="en-US" sz="1600" dirty="0" err="1" smtClean="0"/>
              <a:t>hA</a:t>
            </a:r>
            <a:r>
              <a:rPr lang="ru-RU" sz="1600" dirty="0" smtClean="0"/>
              <a:t>-</a:t>
            </a:r>
            <a:r>
              <a:rPr lang="ru-RU" sz="1600" dirty="0" err="1" smtClean="0"/>
              <a:t>Шарон</a:t>
            </a:r>
            <a:r>
              <a:rPr lang="ru-RU" sz="1600" dirty="0"/>
              <a:t>. </a:t>
            </a:r>
            <a:r>
              <a:rPr lang="ru-RU" sz="1600" b="1" dirty="0" smtClean="0"/>
              <a:t>5 </a:t>
            </a:r>
            <a:r>
              <a:rPr lang="ru-RU" sz="1600" b="1" dirty="0"/>
              <a:t>погибших, 80 раненых</a:t>
            </a:r>
          </a:p>
          <a:p>
            <a:r>
              <a:rPr lang="ru-RU" sz="1600" b="1" dirty="0"/>
              <a:t>15 Кислева 5766 </a:t>
            </a:r>
            <a:r>
              <a:rPr lang="ru-RU" sz="1600" dirty="0" smtClean="0"/>
              <a:t>(16.12.2005</a:t>
            </a:r>
            <a:r>
              <a:rPr lang="ru-RU" sz="1600" dirty="0"/>
              <a:t>) Район </a:t>
            </a:r>
            <a:r>
              <a:rPr lang="ru-RU" sz="1600" dirty="0" smtClean="0"/>
              <a:t>Хеврона</a:t>
            </a:r>
            <a:r>
              <a:rPr lang="ru-RU" sz="1600" dirty="0"/>
              <a:t> Палестинские террористы обстреляли израильский автомобиль на трассе </a:t>
            </a:r>
            <a:endParaRPr lang="en-US" sz="1600" dirty="0" smtClean="0"/>
          </a:p>
          <a:p>
            <a:r>
              <a:rPr lang="en-US" sz="1600" dirty="0" smtClean="0"/>
              <a:t>                                 </a:t>
            </a:r>
            <a:r>
              <a:rPr lang="ru-RU" sz="1600" dirty="0" smtClean="0"/>
              <a:t>в </a:t>
            </a:r>
            <a:r>
              <a:rPr lang="ru-RU" sz="1600" dirty="0"/>
              <a:t>районе </a:t>
            </a:r>
            <a:r>
              <a:rPr lang="ru-RU" sz="1600" dirty="0" smtClean="0"/>
              <a:t> </a:t>
            </a:r>
            <a:r>
              <a:rPr lang="en-US" sz="1600" dirty="0" smtClean="0"/>
              <a:t>h</a:t>
            </a:r>
            <a:r>
              <a:rPr lang="ru-RU" sz="1600" dirty="0" smtClean="0"/>
              <a:t>Ар-</a:t>
            </a:r>
            <a:r>
              <a:rPr lang="ru-RU" sz="1600" dirty="0" err="1" smtClean="0"/>
              <a:t>Маноах</a:t>
            </a:r>
            <a:r>
              <a:rPr lang="ru-RU" sz="1600" dirty="0"/>
              <a:t>, под </a:t>
            </a:r>
            <a:r>
              <a:rPr lang="ru-RU" sz="1600" dirty="0" smtClean="0"/>
              <a:t>Хевроном. </a:t>
            </a:r>
            <a:r>
              <a:rPr lang="ru-RU" sz="1600" b="1" dirty="0"/>
              <a:t>1 </a:t>
            </a:r>
            <a:r>
              <a:rPr lang="ru-RU" sz="1600" b="1" dirty="0" smtClean="0"/>
              <a:t>погиб</a:t>
            </a:r>
            <a:r>
              <a:rPr lang="ru-RU" sz="1600" b="1" dirty="0"/>
              <a:t>, 2 </a:t>
            </a:r>
            <a:r>
              <a:rPr lang="ru-RU" sz="1600" b="1" dirty="0" smtClean="0"/>
              <a:t>ранены</a:t>
            </a:r>
            <a:endParaRPr lang="ru-RU" sz="1600" b="1" dirty="0"/>
          </a:p>
          <a:p>
            <a:r>
              <a:rPr lang="ru-RU" sz="1600" b="1" dirty="0"/>
              <a:t>24 Кислева 5766 </a:t>
            </a:r>
            <a:r>
              <a:rPr lang="ru-RU" sz="1600" dirty="0" smtClean="0"/>
              <a:t>(25.12.2005) Туль-Карем. </a:t>
            </a:r>
            <a:r>
              <a:rPr lang="ru-RU" sz="1600" dirty="0"/>
              <a:t>Взрыв террориста-смертника на </a:t>
            </a:r>
            <a:r>
              <a:rPr lang="ru-RU" sz="1600" dirty="0" smtClean="0"/>
              <a:t>КПП. </a:t>
            </a:r>
            <a:r>
              <a:rPr lang="ru-RU" sz="1600" b="1" dirty="0"/>
              <a:t>3 </a:t>
            </a:r>
            <a:r>
              <a:rPr lang="ru-RU" sz="1600" b="1" dirty="0" smtClean="0"/>
              <a:t>погибших, </a:t>
            </a:r>
            <a:r>
              <a:rPr lang="ru-RU" sz="1600" b="1" dirty="0"/>
              <a:t>более 10 </a:t>
            </a:r>
            <a:r>
              <a:rPr lang="ru-RU" sz="1600" b="1" dirty="0" smtClean="0"/>
              <a:t>раненых</a:t>
            </a:r>
            <a:endParaRPr lang="ru-RU" sz="1600" b="1" dirty="0"/>
          </a:p>
          <a:p>
            <a:r>
              <a:rPr lang="ru-RU" sz="1600" b="1" dirty="0"/>
              <a:t>26 Кислева 5766 </a:t>
            </a:r>
            <a:r>
              <a:rPr lang="ru-RU" sz="1600" b="1" dirty="0" smtClean="0"/>
              <a:t> </a:t>
            </a:r>
            <a:r>
              <a:rPr lang="ru-RU" sz="1600" dirty="0" smtClean="0"/>
              <a:t>(27.12.2005) Кирьят-</a:t>
            </a:r>
            <a:r>
              <a:rPr lang="ru-RU" sz="1600" dirty="0" err="1" smtClean="0"/>
              <a:t>Шмона</a:t>
            </a:r>
            <a:r>
              <a:rPr lang="ru-RU" sz="1600" dirty="0" smtClean="0"/>
              <a:t> </a:t>
            </a:r>
            <a:r>
              <a:rPr lang="ru-RU" sz="1600" dirty="0"/>
              <a:t>и </a:t>
            </a:r>
            <a:r>
              <a:rPr lang="ru-RU" sz="1600" dirty="0" smtClean="0"/>
              <a:t>Шломи. </a:t>
            </a:r>
            <a:r>
              <a:rPr lang="ru-RU" sz="1600" dirty="0"/>
              <a:t>Обстрел Севера Израиля с территории </a:t>
            </a:r>
            <a:r>
              <a:rPr lang="ru-RU" sz="1600" dirty="0" smtClean="0"/>
              <a:t>Ливана. </a:t>
            </a:r>
            <a:r>
              <a:rPr lang="ru-RU" sz="1600" b="1" dirty="0" smtClean="0"/>
              <a:t>4 раненых</a:t>
            </a:r>
            <a:endParaRPr lang="ru-RU" sz="1600" b="1" dirty="0"/>
          </a:p>
          <a:p>
            <a:r>
              <a:rPr lang="ru-RU" sz="1600" b="1" dirty="0"/>
              <a:t>28 Кислева 5766 </a:t>
            </a:r>
            <a:r>
              <a:rPr lang="ru-RU" sz="1600" b="1" dirty="0" smtClean="0"/>
              <a:t> </a:t>
            </a:r>
            <a:r>
              <a:rPr lang="ru-RU" sz="1600" dirty="0" smtClean="0"/>
              <a:t>(29.12.2005) </a:t>
            </a:r>
            <a:r>
              <a:rPr lang="ru-RU" sz="1600" dirty="0"/>
              <a:t>КПП </a:t>
            </a:r>
            <a:r>
              <a:rPr lang="ru-RU" sz="1600" dirty="0" smtClean="0"/>
              <a:t>Джабара</a:t>
            </a:r>
            <a:r>
              <a:rPr lang="en-US" sz="1600" dirty="0" smtClean="0"/>
              <a:t>.</a:t>
            </a:r>
            <a:r>
              <a:rPr lang="ru-RU" sz="1600" dirty="0" smtClean="0"/>
              <a:t> </a:t>
            </a:r>
            <a:r>
              <a:rPr lang="ru-RU" sz="1600" dirty="0"/>
              <a:t>Взрыв двух </a:t>
            </a:r>
            <a:r>
              <a:rPr lang="ru-RU" sz="1600" dirty="0" smtClean="0"/>
              <a:t>террористов-смертников.  </a:t>
            </a:r>
            <a:r>
              <a:rPr lang="ru-RU" sz="1600" b="1" dirty="0" smtClean="0"/>
              <a:t>1 погибший.</a:t>
            </a:r>
            <a:endParaRPr lang="en-US" sz="1600" b="1" dirty="0" smtClean="0"/>
          </a:p>
          <a:p>
            <a:r>
              <a:rPr lang="ru-RU" sz="1600" b="1" dirty="0" smtClean="0"/>
              <a:t>2 </a:t>
            </a:r>
            <a:r>
              <a:rPr lang="ru-RU" sz="1600" b="1" dirty="0"/>
              <a:t>Кислева 5769 </a:t>
            </a:r>
            <a:r>
              <a:rPr lang="ru-RU" sz="1600" dirty="0"/>
              <a:t>(29.11.2008) Центр ХАБАДа в Мумбаи (Индия). Атака на различные точки концентрации иностранных туристов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                          </a:t>
            </a:r>
            <a:r>
              <a:rPr lang="ru-RU" sz="1600" dirty="0" smtClean="0"/>
              <a:t>в </a:t>
            </a:r>
            <a:r>
              <a:rPr lang="ru-RU" sz="1600" dirty="0"/>
              <a:t>Мумбаи</a:t>
            </a:r>
            <a:r>
              <a:rPr lang="ru-RU" sz="1600" b="1" dirty="0"/>
              <a:t>. Рав Габриэль Гольцберг с женой и еще 7 еврейских заложников погибли</a:t>
            </a:r>
            <a:r>
              <a:rPr lang="ru-RU" sz="1600" dirty="0"/>
              <a:t>.</a:t>
            </a:r>
          </a:p>
          <a:p>
            <a:r>
              <a:rPr lang="ru-RU" sz="1600" b="1" dirty="0"/>
              <a:t>1 Кислева 5773 </a:t>
            </a:r>
            <a:r>
              <a:rPr lang="ru-RU" sz="1600" dirty="0"/>
              <a:t>(15.11.2012) Кирьят-</a:t>
            </a:r>
            <a:r>
              <a:rPr lang="ru-RU" sz="1600" dirty="0" err="1"/>
              <a:t>Малахи</a:t>
            </a:r>
            <a:r>
              <a:rPr lang="ru-RU" sz="1600" dirty="0"/>
              <a:t>. Ракета, выпущенная из Сектора Газа во время операции «Облачный   </a:t>
            </a:r>
          </a:p>
          <a:p>
            <a:r>
              <a:rPr lang="ru-RU" sz="1600" dirty="0"/>
              <a:t>                              столп» попала в жилой дом. </a:t>
            </a:r>
            <a:r>
              <a:rPr lang="ru-RU" sz="1600" b="1" dirty="0"/>
              <a:t>3 погибших</a:t>
            </a:r>
          </a:p>
          <a:p>
            <a:r>
              <a:rPr lang="ru-RU" sz="1600" b="1" dirty="0"/>
              <a:t>7</a:t>
            </a:r>
            <a:r>
              <a:rPr lang="ru-RU" sz="1600" dirty="0"/>
              <a:t> </a:t>
            </a:r>
            <a:r>
              <a:rPr lang="ru-RU" sz="1600" b="1" dirty="0"/>
              <a:t>Кислева 5773 </a:t>
            </a:r>
            <a:r>
              <a:rPr lang="ru-RU" sz="1600" dirty="0"/>
              <a:t>(21.11.2012) Тель-Авив. Взрыв в автобусе маршрута № 142. </a:t>
            </a:r>
            <a:r>
              <a:rPr lang="ru-RU" sz="1600" b="1" dirty="0"/>
              <a:t>29 ранены</a:t>
            </a:r>
          </a:p>
          <a:p>
            <a:r>
              <a:rPr lang="ru-RU" sz="1600" b="1" dirty="0"/>
              <a:t>10 Кислева 5774 </a:t>
            </a:r>
            <a:r>
              <a:rPr lang="ru-RU" sz="1600" dirty="0"/>
              <a:t>(13.11.2013) Афула, центральная </a:t>
            </a:r>
            <a:r>
              <a:rPr lang="ru-RU" sz="1600" dirty="0" smtClean="0"/>
              <a:t>автостанция</a:t>
            </a:r>
            <a:r>
              <a:rPr lang="en-US" sz="1600" dirty="0"/>
              <a:t>.</a:t>
            </a:r>
            <a:r>
              <a:rPr lang="ru-RU" sz="1600" dirty="0" smtClean="0"/>
              <a:t> </a:t>
            </a:r>
            <a:r>
              <a:rPr lang="ru-RU" sz="1600" dirty="0"/>
              <a:t>16-летний палестинский подросток из Дженина  </a:t>
            </a:r>
          </a:p>
          <a:p>
            <a:r>
              <a:rPr lang="ru-RU" sz="1600" dirty="0"/>
              <a:t>                               напал на спящего в автобусе солдата. </a:t>
            </a:r>
            <a:r>
              <a:rPr lang="ru-RU" sz="1600" b="1" dirty="0"/>
              <a:t>1 убитый</a:t>
            </a:r>
          </a:p>
          <a:p>
            <a:r>
              <a:rPr lang="ru-RU" sz="1600" b="1" dirty="0"/>
              <a:t>1 Кислева 5776 </a:t>
            </a:r>
            <a:r>
              <a:rPr lang="ru-RU" sz="1600" dirty="0"/>
              <a:t>(13.11.2015) Шоссе 60, в районе Отниэль. Араб расстрелял автомобиль израильтян. </a:t>
            </a:r>
            <a:r>
              <a:rPr lang="ru-RU" sz="1600" b="1" dirty="0"/>
              <a:t>2 убитых </a:t>
            </a:r>
          </a:p>
          <a:p>
            <a:r>
              <a:rPr lang="ru-RU" sz="1600" b="1" dirty="0"/>
              <a:t>7 Кислева 5776 </a:t>
            </a:r>
            <a:r>
              <a:rPr lang="ru-RU" sz="1600" dirty="0"/>
              <a:t>(19.11.2015) Тель-Авив. Араб-террорист вошел в магазин и напал с ножом на израильтян. </a:t>
            </a:r>
            <a:r>
              <a:rPr lang="ru-RU" sz="1600" b="1" dirty="0"/>
              <a:t>2 убитых</a:t>
            </a:r>
          </a:p>
          <a:p>
            <a:r>
              <a:rPr lang="ru-RU" sz="1600" b="1" dirty="0"/>
              <a:t>7 Кислева 5776 </a:t>
            </a:r>
            <a:r>
              <a:rPr lang="ru-RU" sz="1600" dirty="0"/>
              <a:t>(19.11.2015) Гуш-</a:t>
            </a:r>
            <a:r>
              <a:rPr lang="ru-RU" sz="1600" dirty="0" err="1"/>
              <a:t>Эцион</a:t>
            </a:r>
            <a:r>
              <a:rPr lang="ru-RU" sz="1600" dirty="0"/>
              <a:t>. Араб расстрелял стоящий в пробке автомобиль израильтян</a:t>
            </a:r>
            <a:r>
              <a:rPr lang="ru-RU" sz="1600" b="1" dirty="0"/>
              <a:t>. 3 убитых, 8 </a:t>
            </a:r>
          </a:p>
          <a:p>
            <a:r>
              <a:rPr lang="ru-RU" sz="1600" b="1" dirty="0"/>
              <a:t>                              раненых</a:t>
            </a:r>
          </a:p>
          <a:p>
            <a:r>
              <a:rPr lang="ru-RU" sz="1600" b="1" dirty="0"/>
              <a:t>10 Кислева 5776 </a:t>
            </a:r>
            <a:r>
              <a:rPr lang="ru-RU" sz="1600" dirty="0"/>
              <a:t>(22.11.2015) Гуш-</a:t>
            </a:r>
            <a:r>
              <a:rPr lang="ru-RU" sz="1600" dirty="0" err="1"/>
              <a:t>Эцион</a:t>
            </a:r>
            <a:r>
              <a:rPr lang="ru-RU" sz="1600" dirty="0"/>
              <a:t>. Араб с ножом напал на израильтянку на автобусной остановке. </a:t>
            </a:r>
            <a:r>
              <a:rPr lang="ru-RU" sz="1600" b="1" dirty="0"/>
              <a:t>1 убитый</a:t>
            </a:r>
          </a:p>
          <a:p>
            <a:r>
              <a:rPr lang="ru-RU" sz="1600" b="1" dirty="0"/>
              <a:t>11 Кислева 5776 </a:t>
            </a:r>
            <a:r>
              <a:rPr lang="ru-RU" sz="1600" dirty="0"/>
              <a:t>(22.11.2015) Иерусалим, улица </a:t>
            </a:r>
            <a:r>
              <a:rPr lang="ru-RU" sz="1600" dirty="0" err="1" smtClean="0"/>
              <a:t>Яфф</a:t>
            </a:r>
            <a:r>
              <a:rPr lang="en-US" sz="1600" dirty="0"/>
              <a:t>o</a:t>
            </a:r>
            <a:r>
              <a:rPr lang="ru-RU" sz="1600" dirty="0" smtClean="0"/>
              <a:t>. </a:t>
            </a:r>
            <a:r>
              <a:rPr lang="ru-RU" sz="1600" dirty="0"/>
              <a:t>Две арабки, вооруженные ножницами, напали на   </a:t>
            </a:r>
          </a:p>
          <a:p>
            <a:r>
              <a:rPr lang="ru-RU" sz="1600" dirty="0"/>
              <a:t>                                прохожих</a:t>
            </a:r>
            <a:r>
              <a:rPr lang="ru-RU" sz="1600" b="1" dirty="0"/>
              <a:t>. Два человека ранены</a:t>
            </a:r>
          </a:p>
          <a:p>
            <a:r>
              <a:rPr lang="ru-RU" sz="1600" b="1" dirty="0"/>
              <a:t>11 Кислева 5776 </a:t>
            </a:r>
            <a:r>
              <a:rPr lang="ru-RU" sz="1600" dirty="0"/>
              <a:t>(22.11.2015) Шоссе 443. Араб с ножом напал на солдата на заправочной станции. </a:t>
            </a:r>
            <a:r>
              <a:rPr lang="ru-RU" sz="1600" b="1" dirty="0"/>
              <a:t>Солдат убит, </a:t>
            </a:r>
            <a:r>
              <a:rPr lang="ru-RU" sz="1600" b="1" dirty="0" smtClean="0"/>
              <a:t>1 человек </a:t>
            </a:r>
            <a:r>
              <a:rPr lang="ru-RU" sz="1600" b="1" dirty="0"/>
              <a:t>ранен</a:t>
            </a:r>
          </a:p>
          <a:p>
            <a:endParaRPr lang="ru-RU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4119597145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3111389"/>
            <a:ext cx="12207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6888" y="733246"/>
            <a:ext cx="121279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8 Кислева 5699 </a:t>
            </a:r>
            <a:r>
              <a:rPr lang="ru-RU" sz="1400" dirty="0"/>
              <a:t>(</a:t>
            </a:r>
            <a:r>
              <a:rPr lang="ru-RU" sz="1400" b="1" dirty="0"/>
              <a:t>1.12.38)</a:t>
            </a:r>
            <a:r>
              <a:rPr lang="ru-RU" sz="1400" dirty="0"/>
              <a:t>  Шоа. В Англию из Берлина отправился транспорт с 200 еврейскими детьми до шестнадцати лет, </a:t>
            </a:r>
            <a:endParaRPr lang="ru-RU" sz="1400" dirty="0" smtClean="0"/>
          </a:p>
          <a:p>
            <a:r>
              <a:rPr lang="ru-RU" sz="1400" dirty="0" smtClean="0"/>
              <a:t>                              которых  согласилась </a:t>
            </a:r>
            <a:r>
              <a:rPr lang="ru-RU" sz="1400" dirty="0"/>
              <a:t>принять Великобритания при условии: их родители остаются на родине, в Германии.</a:t>
            </a:r>
          </a:p>
          <a:p>
            <a:r>
              <a:rPr lang="ru-RU" sz="1400" b="1" i="1" dirty="0" smtClean="0"/>
              <a:t>5 </a:t>
            </a:r>
            <a:r>
              <a:rPr lang="ru-RU" sz="1400" b="1" i="1" dirty="0"/>
              <a:t>Кислева </a:t>
            </a:r>
            <a:r>
              <a:rPr lang="ru-RU" sz="1400" b="1" i="1" dirty="0" smtClean="0"/>
              <a:t>5702 (25.11.41) </a:t>
            </a:r>
            <a:r>
              <a:rPr lang="ru-RU" sz="1400" dirty="0" smtClean="0"/>
              <a:t>Шоа</a:t>
            </a:r>
            <a:r>
              <a:rPr lang="ru-RU" sz="1400" dirty="0"/>
              <a:t>. Расстрел евреев Каунаса. Первый состоялся </a:t>
            </a:r>
            <a:r>
              <a:rPr lang="ru-RU" sz="1400" dirty="0" smtClean="0"/>
              <a:t>8 Хешвана 5702 (29.10). </a:t>
            </a:r>
            <a:r>
              <a:rPr lang="ru-RU" sz="1400" dirty="0"/>
              <a:t>В девятом форте </a:t>
            </a:r>
            <a:r>
              <a:rPr lang="ru-RU" sz="1400" b="1" dirty="0"/>
              <a:t>убиты около </a:t>
            </a:r>
            <a:r>
              <a:rPr lang="ru-RU" sz="1400" b="1" dirty="0" smtClean="0"/>
              <a:t>19000 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                           человек</a:t>
            </a:r>
            <a:r>
              <a:rPr lang="ru-RU" sz="1400" dirty="0" smtClean="0"/>
              <a:t>.</a:t>
            </a:r>
          </a:p>
          <a:p>
            <a:r>
              <a:rPr lang="ru-RU" sz="1400" b="1" i="1" dirty="0" smtClean="0"/>
              <a:t>9-10 </a:t>
            </a:r>
            <a:r>
              <a:rPr lang="ru-RU" sz="1400" b="1" i="1" dirty="0"/>
              <a:t>Кислева 5702 </a:t>
            </a:r>
            <a:r>
              <a:rPr lang="ru-RU" sz="1400" b="1" i="1" dirty="0" smtClean="0"/>
              <a:t>(29-30.11.41</a:t>
            </a:r>
            <a:r>
              <a:rPr lang="ru-RU" sz="1400" b="1" i="1" dirty="0"/>
              <a:t>) </a:t>
            </a:r>
            <a:r>
              <a:rPr lang="ru-RU" sz="1400" b="1" i="1" dirty="0" smtClean="0"/>
              <a:t> </a:t>
            </a:r>
            <a:r>
              <a:rPr lang="en-US" sz="1400" b="1" i="1" dirty="0" smtClean="0"/>
              <a:t>[</a:t>
            </a:r>
            <a:r>
              <a:rPr lang="ru-RU" sz="1400" b="1" i="1" dirty="0" smtClean="0"/>
              <a:t>и 18 </a:t>
            </a:r>
            <a:r>
              <a:rPr lang="ru-RU" sz="1400" b="1" i="1" dirty="0"/>
              <a:t>Кислева 5702 (8.12.41) </a:t>
            </a:r>
            <a:r>
              <a:rPr lang="en-US" sz="1400" b="1" i="1" dirty="0" smtClean="0"/>
              <a:t>]</a:t>
            </a:r>
            <a:r>
              <a:rPr lang="ru-RU" sz="1400" b="1" i="1" dirty="0" smtClean="0"/>
              <a:t> </a:t>
            </a:r>
            <a:r>
              <a:rPr lang="ru-RU" sz="1400" dirty="0" smtClean="0"/>
              <a:t>Шоа</a:t>
            </a:r>
            <a:r>
              <a:rPr lang="ru-RU" sz="1400" dirty="0"/>
              <a:t>. Уничтожение Рижского гетто. Убитых было </a:t>
            </a:r>
            <a:r>
              <a:rPr lang="ru-RU" sz="1400" dirty="0" smtClean="0"/>
              <a:t>не менее </a:t>
            </a:r>
            <a:r>
              <a:rPr lang="ru-RU" sz="1400" b="1" dirty="0" smtClean="0"/>
              <a:t>800178 человек</a:t>
            </a:r>
            <a:endParaRPr lang="ru-RU" sz="1400" b="1" dirty="0"/>
          </a:p>
          <a:p>
            <a:r>
              <a:rPr lang="ru-RU" sz="1400" b="1" i="1" dirty="0" smtClean="0"/>
              <a:t>13 </a:t>
            </a:r>
            <a:r>
              <a:rPr lang="ru-RU" sz="1400" b="1" i="1" dirty="0"/>
              <a:t>Кислева 5702 (3.12.41) </a:t>
            </a:r>
            <a:r>
              <a:rPr lang="ru-RU" sz="1400" dirty="0"/>
              <a:t>Шоа. Расстреляны все евреи </a:t>
            </a:r>
            <a:r>
              <a:rPr lang="ru-RU" sz="1400" dirty="0" smtClean="0"/>
              <a:t>(40 семей </a:t>
            </a:r>
            <a:r>
              <a:rPr lang="ru-RU" sz="1400" b="1" dirty="0" smtClean="0"/>
              <a:t>- 90 </a:t>
            </a:r>
            <a:r>
              <a:rPr lang="ru-RU" sz="1400" b="1" dirty="0"/>
              <a:t>человек</a:t>
            </a:r>
            <a:r>
              <a:rPr lang="ru-RU" sz="1400" dirty="0" smtClean="0"/>
              <a:t>) </a:t>
            </a:r>
            <a:r>
              <a:rPr lang="ru-RU" sz="1400" dirty="0"/>
              <a:t>Бахчисарая (Крым</a:t>
            </a:r>
            <a:r>
              <a:rPr lang="ru-RU" sz="1400" dirty="0" smtClean="0"/>
              <a:t>). </a:t>
            </a:r>
            <a:r>
              <a:rPr lang="ru-RU" sz="1400" dirty="0"/>
              <a:t>В лагере активно выявляли евреев, </a:t>
            </a:r>
            <a:r>
              <a:rPr lang="ru-RU" sz="1400" dirty="0" smtClean="0"/>
              <a:t>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 которых </a:t>
            </a:r>
            <a:r>
              <a:rPr lang="ru-RU" sz="1400" dirty="0"/>
              <a:t>тут же расстреливали. В первой половине июля 1942 г. в Бахчисарае было расстреляно 1047 </a:t>
            </a:r>
            <a:r>
              <a:rPr lang="ru-RU" sz="1400" dirty="0" smtClean="0"/>
              <a:t>евреев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 из пересылочного лагеря для военнопленных. </a:t>
            </a:r>
            <a:r>
              <a:rPr lang="ru-RU" sz="1400" dirty="0"/>
              <a:t>Всего в Бахчисарайском районе было уничтожено </a:t>
            </a:r>
            <a:r>
              <a:rPr lang="ru-RU" sz="1400" b="1" dirty="0"/>
              <a:t>около </a:t>
            </a:r>
            <a:r>
              <a:rPr lang="ru-RU" sz="1400" b="1" dirty="0" smtClean="0"/>
              <a:t>5000 </a:t>
            </a:r>
            <a:r>
              <a:rPr lang="ru-RU" sz="1400" dirty="0"/>
              <a:t>евреев. </a:t>
            </a:r>
            <a:endParaRPr lang="ru-RU" sz="1400" dirty="0" smtClean="0"/>
          </a:p>
          <a:p>
            <a:r>
              <a:rPr lang="ru-RU" sz="1400" b="1" i="1" dirty="0" smtClean="0"/>
              <a:t>14 </a:t>
            </a:r>
            <a:r>
              <a:rPr lang="ru-RU" sz="1400" b="1" i="1" dirty="0"/>
              <a:t>Кислева 5702 </a:t>
            </a:r>
            <a:r>
              <a:rPr lang="ru-RU" sz="1400" b="1" i="1" dirty="0" smtClean="0"/>
              <a:t>(4.12.41) </a:t>
            </a:r>
            <a:r>
              <a:rPr lang="ru-RU" sz="1400" dirty="0" smtClean="0"/>
              <a:t>Шоа</a:t>
            </a:r>
            <a:r>
              <a:rPr lang="ru-RU" sz="1400" dirty="0"/>
              <a:t>. В противотанковом рву Симферопольского шоссе расстреляны </a:t>
            </a:r>
            <a:r>
              <a:rPr lang="ru-RU" sz="1400" b="1" dirty="0"/>
              <a:t>800 евреев </a:t>
            </a:r>
            <a:r>
              <a:rPr lang="ru-RU" sz="1400" dirty="0"/>
              <a:t>Феодосии (Крым</a:t>
            </a:r>
            <a:r>
              <a:rPr lang="ru-RU" sz="1400" dirty="0" smtClean="0"/>
              <a:t>).</a:t>
            </a:r>
          </a:p>
          <a:p>
            <a:r>
              <a:rPr lang="ru-RU" sz="1400" b="1" i="1" dirty="0" smtClean="0"/>
              <a:t>15 </a:t>
            </a:r>
            <a:r>
              <a:rPr lang="ru-RU" sz="1400" b="1" i="1" dirty="0"/>
              <a:t>Кислева 5702 </a:t>
            </a:r>
            <a:r>
              <a:rPr lang="ru-RU" sz="1400" b="1" i="1" dirty="0" smtClean="0"/>
              <a:t>(5.12.41</a:t>
            </a:r>
            <a:r>
              <a:rPr lang="ru-RU" sz="1400" b="1" i="1" dirty="0"/>
              <a:t>) </a:t>
            </a:r>
            <a:r>
              <a:rPr lang="ru-RU" sz="1400" dirty="0" smtClean="0"/>
              <a:t>Шоа</a:t>
            </a:r>
            <a:r>
              <a:rPr lang="ru-RU" sz="1400" dirty="0"/>
              <a:t>. По списку, составленному комендантом гетто Даугавпилса в нём осталось 962 человека, из недавно </a:t>
            </a:r>
            <a:r>
              <a:rPr lang="ru-RU" sz="1400" dirty="0" smtClean="0"/>
              <a:t>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бывших </a:t>
            </a:r>
            <a:r>
              <a:rPr lang="ru-RU" sz="1400" dirty="0"/>
              <a:t>там 23000 </a:t>
            </a:r>
            <a:r>
              <a:rPr lang="ru-RU" sz="1400" dirty="0" smtClean="0"/>
              <a:t>(</a:t>
            </a:r>
            <a:r>
              <a:rPr lang="ru-RU" sz="1400" b="1" dirty="0" smtClean="0"/>
              <a:t>погибло 22038 человек</a:t>
            </a:r>
            <a:r>
              <a:rPr lang="ru-RU" sz="1400" dirty="0" smtClean="0"/>
              <a:t>)</a:t>
            </a:r>
          </a:p>
          <a:p>
            <a:r>
              <a:rPr lang="ru-RU" sz="1400" b="1" i="1" dirty="0"/>
              <a:t>15 Кислева 5702 (5.12.41</a:t>
            </a:r>
            <a:r>
              <a:rPr lang="ru-RU" sz="1400" b="1" i="1" dirty="0" smtClean="0"/>
              <a:t>) </a:t>
            </a:r>
            <a:r>
              <a:rPr lang="ru-RU" sz="1400" dirty="0" smtClean="0"/>
              <a:t>Шоа</a:t>
            </a:r>
            <a:r>
              <a:rPr lang="ru-RU" sz="1400" dirty="0"/>
              <a:t>. В Алуште расстреляно </a:t>
            </a:r>
            <a:r>
              <a:rPr lang="ru-RU" sz="1400" b="1" dirty="0"/>
              <a:t>250 евреев</a:t>
            </a:r>
            <a:r>
              <a:rPr lang="ru-RU" sz="1400" dirty="0"/>
              <a:t>. </a:t>
            </a:r>
            <a:endParaRPr lang="ru-RU" sz="1400" dirty="0" smtClean="0"/>
          </a:p>
          <a:p>
            <a:r>
              <a:rPr lang="ru-RU" sz="1400" b="1" dirty="0"/>
              <a:t>17 Кислева 5702 (7.12.41</a:t>
            </a:r>
            <a:r>
              <a:rPr lang="ru-RU" sz="1400" dirty="0"/>
              <a:t>) Шоа. Началось уничтожение узников концлагеря в </a:t>
            </a:r>
            <a:r>
              <a:rPr lang="ru-RU" sz="1400" dirty="0" smtClean="0"/>
              <a:t>Хелмно. </a:t>
            </a:r>
            <a:r>
              <a:rPr lang="ru-RU" sz="1400" dirty="0"/>
              <a:t>Общее число жертв составило около 320 тыс. </a:t>
            </a:r>
            <a:r>
              <a:rPr lang="ru-RU" sz="1400" dirty="0" smtClean="0"/>
              <a:t>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 человек</a:t>
            </a:r>
            <a:r>
              <a:rPr lang="ru-RU" sz="1400" dirty="0"/>
              <a:t>, 98 % </a:t>
            </a:r>
            <a:r>
              <a:rPr lang="ru-RU" sz="1400" dirty="0" smtClean="0"/>
              <a:t>- </a:t>
            </a:r>
            <a:r>
              <a:rPr lang="ru-RU" sz="1400" b="1" dirty="0" smtClean="0"/>
              <a:t>314 тысяч </a:t>
            </a:r>
            <a:r>
              <a:rPr lang="ru-RU" sz="1400" dirty="0" smtClean="0"/>
              <a:t>из </a:t>
            </a:r>
            <a:r>
              <a:rPr lang="ru-RU" sz="1400" dirty="0"/>
              <a:t>них были этнические евреи</a:t>
            </a:r>
            <a:r>
              <a:rPr lang="ru-RU" sz="1400" dirty="0" smtClean="0"/>
              <a:t>. </a:t>
            </a:r>
          </a:p>
          <a:p>
            <a:r>
              <a:rPr lang="ru-RU" sz="1400" b="1" i="1" dirty="0" smtClean="0"/>
              <a:t>21 </a:t>
            </a:r>
            <a:r>
              <a:rPr lang="ru-RU" sz="1400" b="1" i="1" dirty="0"/>
              <a:t>Кислева 5702 (1.12.41) </a:t>
            </a:r>
            <a:r>
              <a:rPr lang="ru-RU" sz="1400" dirty="0" smtClean="0"/>
              <a:t>Шоа</a:t>
            </a:r>
            <a:r>
              <a:rPr lang="ru-RU" sz="1400" dirty="0"/>
              <a:t>. На 10 километре шоссе Симферополь - Феодосия расстреляны </a:t>
            </a:r>
            <a:r>
              <a:rPr lang="ru-RU" sz="1400" b="1" dirty="0"/>
              <a:t>15000 </a:t>
            </a:r>
            <a:r>
              <a:rPr lang="ru-RU" sz="1400" dirty="0"/>
              <a:t>евреев Симферополя. </a:t>
            </a:r>
            <a:br>
              <a:rPr lang="ru-RU" sz="1400" dirty="0"/>
            </a:br>
            <a:r>
              <a:rPr lang="ru-RU" sz="1400" b="1" i="1" dirty="0"/>
              <a:t>21 Кислева 5703 </a:t>
            </a:r>
            <a:r>
              <a:rPr lang="ru-RU" sz="1400" b="1" i="1" dirty="0" smtClean="0"/>
              <a:t>(30.11.42) </a:t>
            </a:r>
            <a:r>
              <a:rPr lang="ru-RU" sz="1400" dirty="0" smtClean="0"/>
              <a:t>Шоа</a:t>
            </a:r>
            <a:r>
              <a:rPr lang="ru-RU" sz="1400" dirty="0"/>
              <a:t>. Ликвидировано гетто для «специалистов» в Хмельницком (Проскурове). Нацисты и их местные </a:t>
            </a:r>
            <a:r>
              <a:rPr lang="ru-RU" sz="1400" dirty="0" smtClean="0"/>
              <a:t>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  пособники </a:t>
            </a:r>
            <a:r>
              <a:rPr lang="ru-RU" sz="1400" dirty="0"/>
              <a:t>убили </a:t>
            </a:r>
            <a:r>
              <a:rPr lang="ru-RU" sz="1400" b="1" dirty="0" smtClean="0"/>
              <a:t>7000 </a:t>
            </a:r>
            <a:r>
              <a:rPr lang="ru-RU" sz="1400" b="1" dirty="0"/>
              <a:t>евреев </a:t>
            </a:r>
            <a:r>
              <a:rPr lang="ru-RU" sz="1400" dirty="0"/>
              <a:t>из Проскурова </a:t>
            </a:r>
            <a:r>
              <a:rPr lang="ru-RU" sz="1400" b="1" dirty="0"/>
              <a:t>и 900 евреев </a:t>
            </a:r>
            <a:r>
              <a:rPr lang="ru-RU" sz="1400" dirty="0"/>
              <a:t>из местечка </a:t>
            </a:r>
            <a:r>
              <a:rPr lang="ru-RU" sz="1400" dirty="0" smtClean="0"/>
              <a:t>Николае</a:t>
            </a:r>
          </a:p>
          <a:p>
            <a:r>
              <a:rPr lang="ru-RU" sz="1400" b="1" i="1" dirty="0" smtClean="0"/>
              <a:t>24 </a:t>
            </a:r>
            <a:r>
              <a:rPr lang="ru-RU" sz="1400" b="1" i="1" dirty="0"/>
              <a:t>Кислева 5702 </a:t>
            </a:r>
            <a:r>
              <a:rPr lang="ru-RU" sz="1400" b="1" i="1" dirty="0" smtClean="0"/>
              <a:t>(14.12.41) </a:t>
            </a:r>
            <a:r>
              <a:rPr lang="ru-RU" sz="1400" dirty="0" smtClean="0"/>
              <a:t>Шоа</a:t>
            </a:r>
            <a:r>
              <a:rPr lang="ru-RU" sz="1400" dirty="0"/>
              <a:t>. Решением немецких военных властей на еврейское население Франции наложен штраф размером </a:t>
            </a:r>
            <a:endParaRPr lang="ru-RU" sz="1400" dirty="0" smtClean="0"/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 в </a:t>
            </a:r>
            <a:r>
              <a:rPr lang="ru-RU" sz="1400" dirty="0"/>
              <a:t>один млрд. франков, </a:t>
            </a:r>
            <a:r>
              <a:rPr lang="ru-RU" sz="1400" b="1" dirty="0"/>
              <a:t>расстреляны 53 еврея </a:t>
            </a:r>
            <a:r>
              <a:rPr lang="ru-RU" sz="1400" dirty="0"/>
              <a:t>— участника Сопротивления и объявлено о депортации тысячи евреев </a:t>
            </a:r>
            <a:endParaRPr lang="ru-RU" sz="1400" dirty="0" smtClean="0"/>
          </a:p>
          <a:p>
            <a:r>
              <a:rPr lang="ru-RU" sz="1400" b="1" i="1" dirty="0" smtClean="0"/>
              <a:t>25-28 Кислева </a:t>
            </a:r>
            <a:r>
              <a:rPr lang="ru-RU" sz="1400" b="1" i="1" dirty="0"/>
              <a:t>5702 (</a:t>
            </a:r>
            <a:r>
              <a:rPr lang="ru-RU" sz="1400" b="1" i="1" dirty="0" smtClean="0"/>
              <a:t>15-17.12.41) </a:t>
            </a:r>
            <a:r>
              <a:rPr lang="ru-RU" sz="1400" dirty="0" smtClean="0"/>
              <a:t>Шоа</a:t>
            </a:r>
            <a:r>
              <a:rPr lang="ru-RU" sz="1400" dirty="0"/>
              <a:t>. Расстрел евреев </a:t>
            </a:r>
            <a:r>
              <a:rPr lang="ru-RU" sz="1400" dirty="0" smtClean="0"/>
              <a:t>Лиепаи. За </a:t>
            </a:r>
            <a:r>
              <a:rPr lang="ru-RU" sz="1400" dirty="0"/>
              <a:t>три дня было уничтожено </a:t>
            </a:r>
            <a:r>
              <a:rPr lang="ru-RU" sz="1400" b="1" dirty="0"/>
              <a:t>2772 человека</a:t>
            </a:r>
            <a:r>
              <a:rPr lang="ru-RU" sz="1400" dirty="0"/>
              <a:t>. </a:t>
            </a:r>
            <a:endParaRPr lang="ru-RU" sz="1400" dirty="0" smtClean="0"/>
          </a:p>
          <a:p>
            <a:r>
              <a:rPr lang="ru-RU" sz="1400" b="1" dirty="0"/>
              <a:t>26 Кислева 5701 (26.12.40) </a:t>
            </a:r>
            <a:r>
              <a:rPr lang="ru-RU" sz="1400" dirty="0"/>
              <a:t>Шоа. Начиная с этого дня британские власти интернировали на Маврикий </a:t>
            </a:r>
            <a:r>
              <a:rPr lang="ru-RU" sz="1400" b="1" dirty="0"/>
              <a:t>1580</a:t>
            </a:r>
            <a:r>
              <a:rPr lang="ru-RU" sz="1400" dirty="0"/>
              <a:t> евреев </a:t>
            </a:r>
          </a:p>
          <a:p>
            <a:r>
              <a:rPr lang="ru-RU" sz="1400" dirty="0"/>
              <a:t>                                - пассажиров судна «Атлантик», беженцев из захваченных немцами стран Центральной Европы</a:t>
            </a:r>
          </a:p>
          <a:p>
            <a:r>
              <a:rPr lang="ru-RU" sz="1400" b="1" i="1" dirty="0" smtClean="0"/>
              <a:t>28 </a:t>
            </a:r>
            <a:r>
              <a:rPr lang="ru-RU" sz="1400" b="1" i="1" dirty="0"/>
              <a:t>Кислева 5702 (</a:t>
            </a:r>
            <a:r>
              <a:rPr lang="ru-RU" sz="1400" b="1" i="1" dirty="0" smtClean="0"/>
              <a:t>18.12.41</a:t>
            </a:r>
            <a:r>
              <a:rPr lang="ru-RU" sz="1400" b="1" i="1" dirty="0"/>
              <a:t>) </a:t>
            </a:r>
            <a:r>
              <a:rPr lang="ru-RU" sz="1400" dirty="0" smtClean="0"/>
              <a:t>Шоа</a:t>
            </a:r>
            <a:r>
              <a:rPr lang="ru-RU" sz="1400" dirty="0"/>
              <a:t>. Ликвидировано гетто Ялты, созданное фашистами в начале месяца. Расстреляно </a:t>
            </a:r>
            <a:r>
              <a:rPr lang="ru-RU" sz="1400" b="1" dirty="0"/>
              <a:t>около полутора тысяч </a:t>
            </a:r>
            <a:r>
              <a:rPr lang="ru-RU" sz="1400" b="1" dirty="0" smtClean="0"/>
              <a:t>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                                </a:t>
            </a:r>
            <a:r>
              <a:rPr lang="ru-RU" sz="1400" dirty="0" smtClean="0"/>
              <a:t>человек</a:t>
            </a:r>
            <a:r>
              <a:rPr lang="ru-RU" sz="1400" dirty="0"/>
              <a:t>. В 1926 г. в Ялте проживало 2353 еврея (6,2% от всего населения). </a:t>
            </a:r>
            <a:endParaRPr lang="ru-RU" sz="1400" dirty="0" smtClean="0"/>
          </a:p>
          <a:p>
            <a:r>
              <a:rPr lang="ru-RU" sz="1400" b="1" i="1" dirty="0" smtClean="0"/>
              <a:t>29 </a:t>
            </a:r>
            <a:r>
              <a:rPr lang="ru-RU" sz="1400" b="1" i="1" dirty="0"/>
              <a:t>Кислева 5702 (</a:t>
            </a:r>
            <a:r>
              <a:rPr lang="ru-RU" sz="1400" b="1" i="1" dirty="0" smtClean="0"/>
              <a:t>19.12.41</a:t>
            </a:r>
            <a:r>
              <a:rPr lang="ru-RU" sz="1400" b="1" i="1" dirty="0"/>
              <a:t>) </a:t>
            </a:r>
            <a:r>
              <a:rPr lang="ru-RU" sz="1400" dirty="0" smtClean="0"/>
              <a:t>Шоа</a:t>
            </a:r>
            <a:r>
              <a:rPr lang="ru-RU" sz="1400" dirty="0"/>
              <a:t>. Расстреляны последние из </a:t>
            </a:r>
            <a:r>
              <a:rPr lang="ru-RU" sz="1400" b="1" dirty="0"/>
              <a:t>20 тысяч евреев </a:t>
            </a:r>
            <a:r>
              <a:rPr lang="ru-RU" sz="1400" dirty="0"/>
              <a:t>Витебска. Уничтожение началось 2 октября, </a:t>
            </a:r>
            <a:endParaRPr lang="ru-RU" sz="1400" dirty="0" smtClean="0"/>
          </a:p>
          <a:p>
            <a:r>
              <a:rPr lang="ru-RU" sz="1400" dirty="0"/>
              <a:t> </a:t>
            </a:r>
            <a:r>
              <a:rPr lang="ru-RU" sz="1400" dirty="0" smtClean="0"/>
              <a:t>                                 продолжалось </a:t>
            </a:r>
            <a:r>
              <a:rPr lang="ru-RU" sz="1400" dirty="0"/>
              <a:t>10 дней, потом 6 - 8 ноября. </a:t>
            </a:r>
            <a:endParaRPr lang="ru-RU" sz="1400" dirty="0" smtClean="0"/>
          </a:p>
          <a:p>
            <a:r>
              <a:rPr lang="ru-RU" sz="1400" b="1" dirty="0"/>
              <a:t>17 Кислева 5703 (26.11.42)</a:t>
            </a:r>
            <a:r>
              <a:rPr lang="ru-RU" sz="1400" dirty="0"/>
              <a:t> Шоа. В Освенцим доставлена первая группа евреев из Норвегии.</a:t>
            </a:r>
          </a:p>
          <a:p>
            <a:r>
              <a:rPr lang="ru-RU" sz="1400" b="1" i="1" dirty="0" smtClean="0"/>
              <a:t>21 </a:t>
            </a:r>
            <a:r>
              <a:rPr lang="ru-RU" sz="1400" b="1" i="1" dirty="0"/>
              <a:t>Кислева 5703 (30.11.42) </a:t>
            </a:r>
            <a:r>
              <a:rPr lang="ru-RU" sz="1400" dirty="0"/>
              <a:t>Шоа. В Германии закрылись все еврейские начальные школы</a:t>
            </a:r>
            <a:r>
              <a:rPr lang="ru-RU" sz="1400" dirty="0" smtClean="0"/>
              <a:t>. 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55113" y="223229"/>
            <a:ext cx="6024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Это Мартиролог ШОА ТОЛЬКО ОДНОГО МЕСЯЦА- Кислева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43095817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79443" y="5732311"/>
            <a:ext cx="10729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latin typeface="Arial" panose="020B0604020202020204" pitchFamily="34" charset="0"/>
              </a:rPr>
              <a:t>В Яд-</a:t>
            </a:r>
            <a:r>
              <a:rPr lang="ru-RU" altLang="ru-RU" b="1" dirty="0" err="1" smtClean="0">
                <a:latin typeface="Arial" panose="020B0604020202020204" pitchFamily="34" charset="0"/>
              </a:rPr>
              <a:t>ва</a:t>
            </a:r>
            <a:r>
              <a:rPr lang="ru-RU" altLang="ru-RU" b="1" dirty="0" smtClean="0">
                <a:latin typeface="Arial" panose="020B0604020202020204" pitchFamily="34" charset="0"/>
              </a:rPr>
              <a:t>-</a:t>
            </a:r>
            <a:r>
              <a:rPr lang="ru-RU" altLang="ru-RU" b="1" dirty="0" err="1" smtClean="0">
                <a:latin typeface="Arial" panose="020B0604020202020204" pitchFamily="34" charset="0"/>
              </a:rPr>
              <a:t>Шем</a:t>
            </a:r>
            <a:r>
              <a:rPr lang="ru-RU" altLang="ru-RU" b="1" dirty="0" smtClean="0">
                <a:latin typeface="Arial" panose="020B0604020202020204" pitchFamily="34" charset="0"/>
              </a:rPr>
              <a:t> зарегистрированы ПОИМЁННО около 4 миллионов евреев - жертв Холокоста.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897" y="405224"/>
            <a:ext cx="6561389" cy="50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6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31354" y="5179744"/>
            <a:ext cx="643214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latin typeface="Arial" panose="020B0604020202020204" pitchFamily="34" charset="0"/>
              </a:rPr>
              <a:t>В том числе, граждан СССР – 1 млн 200 тысяч евреев.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5" name="Picture 3" descr="&amp;Kcy;&amp;acy;&amp;rcy;&amp;tcy;&amp;icy;&amp;ncy;&amp;kcy;&amp;icy; &amp;pcy;&amp;ocy; &amp;zcy;&amp;acy;&amp;pcy;&amp;rcy;&amp;ocy;&amp;scy;&amp;ucy; &amp;KHcy;&amp;ocy;&amp;lcy;&amp;ocy;&amp;kcy;&amp;ocy;&amp;scy;&amp;t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04" y="707366"/>
            <a:ext cx="2608043" cy="370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25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23507" y="5162492"/>
            <a:ext cx="756861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latin typeface="Arial" panose="020B0604020202020204" pitchFamily="34" charset="0"/>
              </a:rPr>
              <a:t>В том числе родственников и однофамильцев моих родителей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12 472 человека.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218" name="Picture 2" descr="&amp;Kcy;&amp;acy;&amp;rcy;&amp;tcy;&amp;icy;&amp;ncy;&amp;kcy;&amp;icy; &amp;pcy;&amp;ocy; &amp;zcy;&amp;acy;&amp;pcy;&amp;rcy;&amp;ocy;&amp;scy;&amp;ucy; &amp;YAcy;&amp;dcy;-&amp;vcy;&amp;acy;-&amp;SHcy;&amp;iecy;&amp;m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534" y="438388"/>
            <a:ext cx="5457825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54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838909" y="2024352"/>
            <a:ext cx="39810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62401" y="502920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9781" y="1752600"/>
            <a:ext cx="320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white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02816" y="846712"/>
            <a:ext cx="678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Фильм создан в рамках семинара "Еврейские мыслители"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в проекте "Ученые-репатрианты" Дома ученых гор. Хайфа, Израиль.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Руководитель проекта и семинара д-р Александр Бахмутский</a:t>
            </a:r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673" y="2708920"/>
            <a:ext cx="2550064" cy="2064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 descr="F:\МОИ ДОКУМЕНТЫ\МОИ РИСУНКИ\support Isra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194" y="5224656"/>
            <a:ext cx="6381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47728" y="5377741"/>
            <a:ext cx="5131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С уважением и надеждой на благосклонность Леонид Заславский.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3F355B-FF6E-4F8C-A2B6-F624974C953B}" type="slidenum">
              <a:rPr lang="he-IL" smtClean="0">
                <a:solidFill>
                  <a:srgbClr val="FEFAC9"/>
                </a:solidFill>
              </a:rPr>
              <a:pPr>
                <a:defRPr/>
              </a:pPr>
              <a:t>181</a:t>
            </a:fld>
            <a:endParaRPr lang="ru-RU" dirty="0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31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fade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23797</TotalTime>
  <Words>10163</Words>
  <Application>Microsoft Office PowerPoint</Application>
  <PresentationFormat>Широкоэкранный</PresentationFormat>
  <Paragraphs>1219</Paragraphs>
  <Slides>181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181</vt:i4>
      </vt:variant>
    </vt:vector>
  </HeadingPairs>
  <TitlesOfParts>
    <vt:vector size="190" baseType="lpstr">
      <vt:lpstr>Arial Unicode MS</vt:lpstr>
      <vt:lpstr>Arial</vt:lpstr>
      <vt:lpstr>Arial, Helvetica, sans-serif</vt:lpstr>
      <vt:lpstr>Calibri</vt:lpstr>
      <vt:lpstr>Calibri Light</vt:lpstr>
      <vt:lpstr>Guttman Adii</vt:lpstr>
      <vt:lpstr>Monotype Corsiva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Leonid</dc:creator>
  <cp:lastModifiedBy>Leonid</cp:lastModifiedBy>
  <cp:revision>1030</cp:revision>
  <dcterms:created xsi:type="dcterms:W3CDTF">2016-10-09T05:42:35Z</dcterms:created>
  <dcterms:modified xsi:type="dcterms:W3CDTF">2016-12-05T11:24:32Z</dcterms:modified>
</cp:coreProperties>
</file>